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87" r:id="rId13"/>
    <p:sldId id="288" r:id="rId14"/>
    <p:sldId id="289" r:id="rId15"/>
    <p:sldId id="290" r:id="rId16"/>
    <p:sldId id="267" r:id="rId17"/>
    <p:sldId id="268" r:id="rId18"/>
    <p:sldId id="269" r:id="rId19"/>
    <p:sldId id="270" r:id="rId20"/>
    <p:sldId id="291" r:id="rId21"/>
    <p:sldId id="271" r:id="rId22"/>
    <p:sldId id="272" r:id="rId23"/>
    <p:sldId id="273" r:id="rId24"/>
    <p:sldId id="274" r:id="rId25"/>
    <p:sldId id="275" r:id="rId26"/>
    <p:sldId id="276" r:id="rId27"/>
    <p:sldId id="277" r:id="rId28"/>
    <p:sldId id="278" r:id="rId29"/>
    <p:sldId id="293" r:id="rId30"/>
    <p:sldId id="294"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0" d="100"/>
          <a:sy n="80" d="100"/>
        </p:scale>
        <p:origin x="5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311F34F5-C00F-4C6D-B656-E16A9C8BB919}" type="datetimeFigureOut">
              <a:rPr lang="en-GB" smtClean="0"/>
              <a:t>09/03/2020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3763956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1F34F5-C00F-4C6D-B656-E16A9C8BB919}"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3272290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1F34F5-C00F-4C6D-B656-E16A9C8BB919}"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3947033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1F34F5-C00F-4C6D-B656-E16A9C8BB919}"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0BF71A-DD9F-40FD-A82C-AFF212BFB3F3}" type="slidenum">
              <a:rPr lang="en-GB" smtClean="0"/>
              <a:t>‹#›</a:t>
            </a:fld>
            <a:endParaRPr lang="en-GB"/>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91882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1F34F5-C00F-4C6D-B656-E16A9C8BB919}"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1802001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11F34F5-C00F-4C6D-B656-E16A9C8BB919}" type="datetimeFigureOut">
              <a:rPr lang="en-GB" smtClean="0"/>
              <a:t>09/03/2020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24734292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11F34F5-C00F-4C6D-B656-E16A9C8BB919}" type="datetimeFigureOut">
              <a:rPr lang="en-GB" smtClean="0"/>
              <a:t>09/03/2020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4084037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1F34F5-C00F-4C6D-B656-E16A9C8BB919}" type="datetimeFigureOut">
              <a:rPr lang="en-GB" smtClean="0"/>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2583157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1F34F5-C00F-4C6D-B656-E16A9C8BB919}" type="datetimeFigureOut">
              <a:rPr lang="en-GB" smtClean="0"/>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1778703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1F34F5-C00F-4C6D-B656-E16A9C8BB919}" type="datetimeFigureOut">
              <a:rPr lang="en-GB" smtClean="0"/>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2475507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11F34F5-C00F-4C6D-B656-E16A9C8BB919}" type="datetimeFigureOut">
              <a:rPr lang="en-GB" smtClean="0"/>
              <a:t>09/03/2020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2483641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11F34F5-C00F-4C6D-B656-E16A9C8BB919}"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2372976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11F34F5-C00F-4C6D-B656-E16A9C8BB919}" type="datetimeFigureOut">
              <a:rPr lang="en-GB" smtClean="0"/>
              <a:t>09/03/2020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1399224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11F34F5-C00F-4C6D-B656-E16A9C8BB919}" type="datetimeFigureOut">
              <a:rPr lang="en-GB" smtClean="0"/>
              <a:t>09/03/2020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3598462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1F34F5-C00F-4C6D-B656-E16A9C8BB919}" type="datetimeFigureOut">
              <a:rPr lang="en-GB" smtClean="0"/>
              <a:t>09/03/2020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988395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1F34F5-C00F-4C6D-B656-E16A9C8BB919}"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2936915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1F34F5-C00F-4C6D-B656-E16A9C8BB919}" type="datetimeFigureOut">
              <a:rPr lang="en-GB" smtClean="0"/>
              <a:t>09/03/2020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0BF71A-DD9F-40FD-A82C-AFF212BFB3F3}" type="slidenum">
              <a:rPr lang="en-GB" smtClean="0"/>
              <a:t>‹#›</a:t>
            </a:fld>
            <a:endParaRPr lang="en-GB"/>
          </a:p>
        </p:txBody>
      </p:sp>
    </p:spTree>
    <p:extLst>
      <p:ext uri="{BB962C8B-B14F-4D97-AF65-F5344CB8AC3E}">
        <p14:creationId xmlns:p14="http://schemas.microsoft.com/office/powerpoint/2010/main" val="3581398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311F34F5-C00F-4C6D-B656-E16A9C8BB919}" type="datetimeFigureOut">
              <a:rPr lang="en-GB" smtClean="0"/>
              <a:t>09/03/2020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AA0BF71A-DD9F-40FD-A82C-AFF212BFB3F3}" type="slidenum">
              <a:rPr lang="en-GB" smtClean="0"/>
              <a:t>‹#›</a:t>
            </a:fld>
            <a:endParaRPr lang="en-GB"/>
          </a:p>
        </p:txBody>
      </p:sp>
    </p:spTree>
    <p:extLst>
      <p:ext uri="{BB962C8B-B14F-4D97-AF65-F5344CB8AC3E}">
        <p14:creationId xmlns:p14="http://schemas.microsoft.com/office/powerpoint/2010/main" val="4194488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044F7-2A9E-4D1C-9E85-5C62BD5F00D7}"/>
              </a:ext>
            </a:extLst>
          </p:cNvPr>
          <p:cNvSpPr>
            <a:spLocks noGrp="1"/>
          </p:cNvSpPr>
          <p:nvPr>
            <p:ph type="ctrTitle"/>
          </p:nvPr>
        </p:nvSpPr>
        <p:spPr/>
        <p:txBody>
          <a:bodyPr/>
          <a:lstStyle/>
          <a:p>
            <a:r>
              <a:rPr lang="en-GB" dirty="0"/>
              <a:t>Set New Player</a:t>
            </a:r>
          </a:p>
        </p:txBody>
      </p:sp>
      <p:sp>
        <p:nvSpPr>
          <p:cNvPr id="3" name="Subtitle 2">
            <a:extLst>
              <a:ext uri="{FF2B5EF4-FFF2-40B4-BE49-F238E27FC236}">
                <a16:creationId xmlns:a16="http://schemas.microsoft.com/office/drawing/2014/main" id="{A1B4E440-C4C5-43AD-BC7A-D3E6900823F4}"/>
              </a:ext>
            </a:extLst>
          </p:cNvPr>
          <p:cNvSpPr>
            <a:spLocks noGrp="1"/>
          </p:cNvSpPr>
          <p:nvPr>
            <p:ph type="subTitle" idx="1"/>
          </p:nvPr>
        </p:nvSpPr>
        <p:spPr/>
        <p:txBody>
          <a:bodyPr/>
          <a:lstStyle/>
          <a:p>
            <a:r>
              <a:rPr lang="en-GB" dirty="0"/>
              <a:t>Crisis Management!</a:t>
            </a:r>
          </a:p>
        </p:txBody>
      </p:sp>
    </p:spTree>
    <p:extLst>
      <p:ext uri="{BB962C8B-B14F-4D97-AF65-F5344CB8AC3E}">
        <p14:creationId xmlns:p14="http://schemas.microsoft.com/office/powerpoint/2010/main" val="2507830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D579A-70B5-44B0-A9E1-475C915EF01E}"/>
              </a:ext>
            </a:extLst>
          </p:cNvPr>
          <p:cNvSpPr>
            <a:spLocks noGrp="1"/>
          </p:cNvSpPr>
          <p:nvPr>
            <p:ph type="title"/>
          </p:nvPr>
        </p:nvSpPr>
        <p:spPr/>
        <p:txBody>
          <a:bodyPr/>
          <a:lstStyle/>
          <a:p>
            <a:r>
              <a:rPr lang="en-GB" dirty="0"/>
              <a:t>Add the Late Entrant</a:t>
            </a:r>
          </a:p>
        </p:txBody>
      </p:sp>
      <p:sp>
        <p:nvSpPr>
          <p:cNvPr id="3" name="Content Placeholder 2">
            <a:extLst>
              <a:ext uri="{FF2B5EF4-FFF2-40B4-BE49-F238E27FC236}">
                <a16:creationId xmlns:a16="http://schemas.microsoft.com/office/drawing/2014/main" id="{BB4CA05F-C415-457B-8759-D70B9637857A}"/>
              </a:ext>
            </a:extLst>
          </p:cNvPr>
          <p:cNvSpPr>
            <a:spLocks noGrp="1"/>
          </p:cNvSpPr>
          <p:nvPr>
            <p:ph idx="1"/>
          </p:nvPr>
        </p:nvSpPr>
        <p:spPr/>
        <p:txBody>
          <a:bodyPr/>
          <a:lstStyle/>
          <a:p>
            <a:pPr marL="0" indent="0">
              <a:buNone/>
            </a:pPr>
            <a:r>
              <a:rPr lang="en-GB" dirty="0"/>
              <a:t>Undertake all the steps necessary to enter Billy </a:t>
            </a:r>
            <a:r>
              <a:rPr lang="en-GB" dirty="0" err="1"/>
              <a:t>Nomates</a:t>
            </a:r>
            <a:r>
              <a:rPr lang="en-GB" dirty="0"/>
              <a:t>, grade 150, club: Disorganised.</a:t>
            </a:r>
          </a:p>
        </p:txBody>
      </p:sp>
    </p:spTree>
    <p:extLst>
      <p:ext uri="{BB962C8B-B14F-4D97-AF65-F5344CB8AC3E}">
        <p14:creationId xmlns:p14="http://schemas.microsoft.com/office/powerpoint/2010/main" val="2363636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D579A-70B5-44B0-A9E1-475C915EF01E}"/>
              </a:ext>
            </a:extLst>
          </p:cNvPr>
          <p:cNvSpPr>
            <a:spLocks noGrp="1"/>
          </p:cNvSpPr>
          <p:nvPr>
            <p:ph type="title"/>
          </p:nvPr>
        </p:nvSpPr>
        <p:spPr/>
        <p:txBody>
          <a:bodyPr/>
          <a:lstStyle/>
          <a:p>
            <a:r>
              <a:rPr lang="en-GB" dirty="0"/>
              <a:t>Adding the Late Entrant</a:t>
            </a:r>
          </a:p>
        </p:txBody>
      </p:sp>
      <p:sp>
        <p:nvSpPr>
          <p:cNvPr id="3" name="Content Placeholder 2">
            <a:extLst>
              <a:ext uri="{FF2B5EF4-FFF2-40B4-BE49-F238E27FC236}">
                <a16:creationId xmlns:a16="http://schemas.microsoft.com/office/drawing/2014/main" id="{BB4CA05F-C415-457B-8759-D70B9637857A}"/>
              </a:ext>
            </a:extLst>
          </p:cNvPr>
          <p:cNvSpPr>
            <a:spLocks noGrp="1"/>
          </p:cNvSpPr>
          <p:nvPr>
            <p:ph idx="1"/>
          </p:nvPr>
        </p:nvSpPr>
        <p:spPr/>
        <p:txBody>
          <a:bodyPr/>
          <a:lstStyle/>
          <a:p>
            <a:pPr marL="0" indent="0">
              <a:buNone/>
            </a:pPr>
            <a:r>
              <a:rPr lang="en-GB" dirty="0"/>
              <a:t>Undertake all the steps necessary to enter the Billy. He intends to play in all of the remaining rounds.</a:t>
            </a:r>
          </a:p>
          <a:p>
            <a:pPr marL="0" indent="0">
              <a:buNone/>
            </a:pPr>
            <a:endParaRPr lang="en-GB" dirty="0"/>
          </a:p>
          <a:p>
            <a:pPr marL="514350" indent="-514350">
              <a:buAutoNum type="arabicPeriod"/>
            </a:pPr>
            <a:r>
              <a:rPr lang="en-GB" dirty="0"/>
              <a:t>Add the player</a:t>
            </a:r>
          </a:p>
          <a:p>
            <a:pPr marL="514350" indent="-514350">
              <a:buAutoNum type="arabicPeriod"/>
            </a:pPr>
            <a:r>
              <a:rPr lang="en-GB" dirty="0"/>
              <a:t>Resort the starting rank list</a:t>
            </a:r>
          </a:p>
          <a:p>
            <a:pPr marL="514350" indent="-514350">
              <a:buAutoNum type="arabicPeriod"/>
            </a:pPr>
            <a:r>
              <a:rPr lang="en-GB" dirty="0"/>
              <a:t>Change the player’s exclusions so he is only paired in the rounds he intends to play</a:t>
            </a:r>
          </a:p>
          <a:p>
            <a:pPr marL="514350" indent="-514350">
              <a:buAutoNum type="arabicPeriod"/>
            </a:pPr>
            <a:r>
              <a:rPr lang="en-GB" dirty="0"/>
              <a:t>Re-pair!</a:t>
            </a:r>
          </a:p>
          <a:p>
            <a:pPr marL="0" indent="0">
              <a:buNone/>
            </a:pPr>
            <a:endParaRPr lang="en-GB" dirty="0"/>
          </a:p>
        </p:txBody>
      </p:sp>
    </p:spTree>
    <p:extLst>
      <p:ext uri="{BB962C8B-B14F-4D97-AF65-F5344CB8AC3E}">
        <p14:creationId xmlns:p14="http://schemas.microsoft.com/office/powerpoint/2010/main" val="2156680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E16F4-81E3-4DE4-83D7-5A9737BD909D}"/>
              </a:ext>
            </a:extLst>
          </p:cNvPr>
          <p:cNvSpPr>
            <a:spLocks noGrp="1"/>
          </p:cNvSpPr>
          <p:nvPr>
            <p:ph type="title"/>
          </p:nvPr>
        </p:nvSpPr>
        <p:spPr/>
        <p:txBody>
          <a:bodyPr/>
          <a:lstStyle/>
          <a:p>
            <a:r>
              <a:rPr lang="en-GB" dirty="0"/>
              <a:t>Re-pairing</a:t>
            </a:r>
          </a:p>
        </p:txBody>
      </p:sp>
      <p:sp>
        <p:nvSpPr>
          <p:cNvPr id="3" name="Content Placeholder 2">
            <a:extLst>
              <a:ext uri="{FF2B5EF4-FFF2-40B4-BE49-F238E27FC236}">
                <a16:creationId xmlns:a16="http://schemas.microsoft.com/office/drawing/2014/main" id="{6AC4D661-A926-4259-9256-5B2CB3FD362F}"/>
              </a:ext>
            </a:extLst>
          </p:cNvPr>
          <p:cNvSpPr>
            <a:spLocks noGrp="1"/>
          </p:cNvSpPr>
          <p:nvPr>
            <p:ph idx="1"/>
          </p:nvPr>
        </p:nvSpPr>
        <p:spPr/>
        <p:txBody>
          <a:bodyPr>
            <a:normAutofit lnSpcReduction="10000"/>
          </a:bodyPr>
          <a:lstStyle/>
          <a:p>
            <a:pPr marL="514350" indent="-514350">
              <a:buAutoNum type="arabicParenR"/>
            </a:pPr>
            <a:r>
              <a:rPr lang="en-GB" sz="2400" dirty="0"/>
              <a:t>Go back to previous round:</a:t>
            </a:r>
            <a:br>
              <a:rPr lang="en-GB" sz="2400" dirty="0"/>
            </a:br>
            <a:br>
              <a:rPr lang="en-GB" sz="2400" dirty="0"/>
            </a:br>
            <a:br>
              <a:rPr lang="en-GB" sz="2400" dirty="0"/>
            </a:br>
            <a:endParaRPr lang="en-GB" dirty="0"/>
          </a:p>
          <a:p>
            <a:pPr marL="514350" indent="-514350">
              <a:buAutoNum type="arabicParenR"/>
            </a:pPr>
            <a:r>
              <a:rPr lang="en-GB" sz="2400" dirty="0"/>
              <a:t>Start repairing:</a:t>
            </a:r>
            <a:br>
              <a:rPr lang="en-GB" sz="2400" dirty="0"/>
            </a:br>
            <a:br>
              <a:rPr lang="en-GB" sz="2400" dirty="0"/>
            </a:br>
            <a:br>
              <a:rPr lang="en-GB" sz="2400" dirty="0"/>
            </a:br>
            <a:br>
              <a:rPr lang="en-GB" sz="2400" dirty="0"/>
            </a:br>
            <a:br>
              <a:rPr lang="en-GB" sz="2400" dirty="0"/>
            </a:br>
            <a:br>
              <a:rPr lang="en-GB" sz="2400" dirty="0"/>
            </a:br>
            <a:br>
              <a:rPr lang="en-GB" sz="2400" dirty="0"/>
            </a:br>
            <a:endParaRPr lang="en-GB" sz="2400" dirty="0"/>
          </a:p>
          <a:p>
            <a:pPr marL="514350" indent="-514350">
              <a:buAutoNum type="arabicParenR"/>
            </a:pPr>
            <a:r>
              <a:rPr lang="en-GB" sz="2400" dirty="0"/>
              <a:t>Click on Yes twice</a:t>
            </a:r>
          </a:p>
          <a:p>
            <a:pPr marL="514350" indent="-514350">
              <a:buAutoNum type="arabicParenR"/>
            </a:pPr>
            <a:endParaRPr lang="en-GB" dirty="0"/>
          </a:p>
        </p:txBody>
      </p:sp>
      <p:pic>
        <p:nvPicPr>
          <p:cNvPr id="6" name="Picture 5">
            <a:extLst>
              <a:ext uri="{FF2B5EF4-FFF2-40B4-BE49-F238E27FC236}">
                <a16:creationId xmlns:a16="http://schemas.microsoft.com/office/drawing/2014/main" id="{6F8F6A4D-B0B0-4C9F-97F9-3374E789FE34}"/>
              </a:ext>
            </a:extLst>
          </p:cNvPr>
          <p:cNvPicPr>
            <a:picLocks noChangeAspect="1"/>
          </p:cNvPicPr>
          <p:nvPr/>
        </p:nvPicPr>
        <p:blipFill>
          <a:blip r:embed="rId2"/>
          <a:stretch>
            <a:fillRect/>
          </a:stretch>
        </p:blipFill>
        <p:spPr>
          <a:xfrm>
            <a:off x="5233135" y="1852091"/>
            <a:ext cx="6414368" cy="1184371"/>
          </a:xfrm>
          <a:prstGeom prst="rect">
            <a:avLst/>
          </a:prstGeom>
        </p:spPr>
      </p:pic>
      <p:pic>
        <p:nvPicPr>
          <p:cNvPr id="8" name="Picture 7">
            <a:extLst>
              <a:ext uri="{FF2B5EF4-FFF2-40B4-BE49-F238E27FC236}">
                <a16:creationId xmlns:a16="http://schemas.microsoft.com/office/drawing/2014/main" id="{0B823FD1-E46C-4C20-9F10-FA0C158337DC}"/>
              </a:ext>
            </a:extLst>
          </p:cNvPr>
          <p:cNvPicPr>
            <a:picLocks noChangeAspect="1"/>
          </p:cNvPicPr>
          <p:nvPr/>
        </p:nvPicPr>
        <p:blipFill>
          <a:blip r:embed="rId3"/>
          <a:stretch>
            <a:fillRect/>
          </a:stretch>
        </p:blipFill>
        <p:spPr>
          <a:xfrm>
            <a:off x="3786074" y="3197865"/>
            <a:ext cx="6349892" cy="2120602"/>
          </a:xfrm>
          <a:prstGeom prst="rect">
            <a:avLst/>
          </a:prstGeom>
        </p:spPr>
      </p:pic>
      <p:pic>
        <p:nvPicPr>
          <p:cNvPr id="9" name="Picture 8">
            <a:extLst>
              <a:ext uri="{FF2B5EF4-FFF2-40B4-BE49-F238E27FC236}">
                <a16:creationId xmlns:a16="http://schemas.microsoft.com/office/drawing/2014/main" id="{33F681DC-3D7D-4030-9AA5-086D056C88B6}"/>
              </a:ext>
            </a:extLst>
          </p:cNvPr>
          <p:cNvPicPr>
            <a:picLocks noChangeAspect="1"/>
          </p:cNvPicPr>
          <p:nvPr/>
        </p:nvPicPr>
        <p:blipFill>
          <a:blip r:embed="rId4"/>
          <a:stretch>
            <a:fillRect/>
          </a:stretch>
        </p:blipFill>
        <p:spPr>
          <a:xfrm>
            <a:off x="7287543" y="3988656"/>
            <a:ext cx="2990238" cy="1329811"/>
          </a:xfrm>
          <a:prstGeom prst="rect">
            <a:avLst/>
          </a:prstGeom>
        </p:spPr>
      </p:pic>
      <p:pic>
        <p:nvPicPr>
          <p:cNvPr id="10" name="Picture 9">
            <a:extLst>
              <a:ext uri="{FF2B5EF4-FFF2-40B4-BE49-F238E27FC236}">
                <a16:creationId xmlns:a16="http://schemas.microsoft.com/office/drawing/2014/main" id="{0D8AD33A-99C0-4330-9E32-D4383D849248}"/>
              </a:ext>
            </a:extLst>
          </p:cNvPr>
          <p:cNvPicPr>
            <a:picLocks noChangeAspect="1"/>
          </p:cNvPicPr>
          <p:nvPr/>
        </p:nvPicPr>
        <p:blipFill>
          <a:blip r:embed="rId5"/>
          <a:stretch>
            <a:fillRect/>
          </a:stretch>
        </p:blipFill>
        <p:spPr>
          <a:xfrm>
            <a:off x="8913579" y="5133616"/>
            <a:ext cx="2728404" cy="1435172"/>
          </a:xfrm>
          <a:prstGeom prst="rect">
            <a:avLst/>
          </a:prstGeom>
        </p:spPr>
      </p:pic>
    </p:spTree>
    <p:extLst>
      <p:ext uri="{BB962C8B-B14F-4D97-AF65-F5344CB8AC3E}">
        <p14:creationId xmlns:p14="http://schemas.microsoft.com/office/powerpoint/2010/main" val="28286359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E16F4-81E3-4DE4-83D7-5A9737BD909D}"/>
              </a:ext>
            </a:extLst>
          </p:cNvPr>
          <p:cNvSpPr>
            <a:spLocks noGrp="1"/>
          </p:cNvSpPr>
          <p:nvPr>
            <p:ph type="title"/>
          </p:nvPr>
        </p:nvSpPr>
        <p:spPr/>
        <p:txBody>
          <a:bodyPr/>
          <a:lstStyle/>
          <a:p>
            <a:r>
              <a:rPr lang="en-GB" dirty="0"/>
              <a:t>Re-pairings</a:t>
            </a:r>
          </a:p>
        </p:txBody>
      </p:sp>
      <p:sp>
        <p:nvSpPr>
          <p:cNvPr id="3" name="Content Placeholder 2">
            <a:extLst>
              <a:ext uri="{FF2B5EF4-FFF2-40B4-BE49-F238E27FC236}">
                <a16:creationId xmlns:a16="http://schemas.microsoft.com/office/drawing/2014/main" id="{6AC4D661-A926-4259-9256-5B2CB3FD362F}"/>
              </a:ext>
            </a:extLst>
          </p:cNvPr>
          <p:cNvSpPr>
            <a:spLocks noGrp="1"/>
          </p:cNvSpPr>
          <p:nvPr>
            <p:ph idx="1"/>
          </p:nvPr>
        </p:nvSpPr>
        <p:spPr/>
        <p:txBody>
          <a:bodyPr>
            <a:normAutofit/>
          </a:bodyPr>
          <a:lstStyle/>
          <a:p>
            <a:pPr marL="0" indent="0">
              <a:buNone/>
            </a:pPr>
            <a:endParaRPr lang="en-GB" dirty="0"/>
          </a:p>
        </p:txBody>
      </p:sp>
      <p:pic>
        <p:nvPicPr>
          <p:cNvPr id="5" name="Picture 4">
            <a:extLst>
              <a:ext uri="{FF2B5EF4-FFF2-40B4-BE49-F238E27FC236}">
                <a16:creationId xmlns:a16="http://schemas.microsoft.com/office/drawing/2014/main" id="{0F191D77-7A50-4F2B-8F43-EE869BFFF53C}"/>
              </a:ext>
            </a:extLst>
          </p:cNvPr>
          <p:cNvPicPr>
            <a:picLocks noChangeAspect="1"/>
          </p:cNvPicPr>
          <p:nvPr/>
        </p:nvPicPr>
        <p:blipFill>
          <a:blip r:embed="rId2"/>
          <a:stretch>
            <a:fillRect/>
          </a:stretch>
        </p:blipFill>
        <p:spPr>
          <a:xfrm>
            <a:off x="3022016" y="1118585"/>
            <a:ext cx="8875366" cy="5606249"/>
          </a:xfrm>
          <a:prstGeom prst="rect">
            <a:avLst/>
          </a:prstGeom>
        </p:spPr>
      </p:pic>
    </p:spTree>
    <p:extLst>
      <p:ext uri="{BB962C8B-B14F-4D97-AF65-F5344CB8AC3E}">
        <p14:creationId xmlns:p14="http://schemas.microsoft.com/office/powerpoint/2010/main" val="512561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E16F4-81E3-4DE4-83D7-5A9737BD909D}"/>
              </a:ext>
            </a:extLst>
          </p:cNvPr>
          <p:cNvSpPr>
            <a:spLocks noGrp="1"/>
          </p:cNvSpPr>
          <p:nvPr>
            <p:ph type="title"/>
          </p:nvPr>
        </p:nvSpPr>
        <p:spPr/>
        <p:txBody>
          <a:bodyPr/>
          <a:lstStyle/>
          <a:p>
            <a:r>
              <a:rPr lang="en-GB" dirty="0"/>
              <a:t>Re-pairings</a:t>
            </a:r>
          </a:p>
        </p:txBody>
      </p:sp>
      <p:sp>
        <p:nvSpPr>
          <p:cNvPr id="3" name="Content Placeholder 2">
            <a:extLst>
              <a:ext uri="{FF2B5EF4-FFF2-40B4-BE49-F238E27FC236}">
                <a16:creationId xmlns:a16="http://schemas.microsoft.com/office/drawing/2014/main" id="{6AC4D661-A926-4259-9256-5B2CB3FD362F}"/>
              </a:ext>
            </a:extLst>
          </p:cNvPr>
          <p:cNvSpPr>
            <a:spLocks noGrp="1"/>
          </p:cNvSpPr>
          <p:nvPr>
            <p:ph idx="1"/>
          </p:nvPr>
        </p:nvSpPr>
        <p:spPr/>
        <p:txBody>
          <a:bodyPr>
            <a:normAutofit/>
          </a:bodyPr>
          <a:lstStyle/>
          <a:p>
            <a:pPr marL="0" indent="0">
              <a:buNone/>
            </a:pPr>
            <a:r>
              <a:rPr lang="en-GB" dirty="0"/>
              <a:t>As you can see Billy won’t be paired – see we need to go to Exclusions and fix that:</a:t>
            </a:r>
          </a:p>
          <a:p>
            <a:pPr marL="0" indent="0">
              <a:buNone/>
            </a:pPr>
            <a:endParaRPr lang="en-GB" dirty="0"/>
          </a:p>
        </p:txBody>
      </p:sp>
      <p:pic>
        <p:nvPicPr>
          <p:cNvPr id="4" name="Picture 3">
            <a:extLst>
              <a:ext uri="{FF2B5EF4-FFF2-40B4-BE49-F238E27FC236}">
                <a16:creationId xmlns:a16="http://schemas.microsoft.com/office/drawing/2014/main" id="{2D7618AB-4FDE-469C-9C69-3855E5BBE661}"/>
              </a:ext>
            </a:extLst>
          </p:cNvPr>
          <p:cNvPicPr>
            <a:picLocks noChangeAspect="1"/>
          </p:cNvPicPr>
          <p:nvPr/>
        </p:nvPicPr>
        <p:blipFill>
          <a:blip r:embed="rId2"/>
          <a:stretch>
            <a:fillRect/>
          </a:stretch>
        </p:blipFill>
        <p:spPr>
          <a:xfrm>
            <a:off x="1190163" y="2609850"/>
            <a:ext cx="4340625" cy="3122450"/>
          </a:xfrm>
          <a:prstGeom prst="rect">
            <a:avLst/>
          </a:prstGeom>
        </p:spPr>
      </p:pic>
      <p:pic>
        <p:nvPicPr>
          <p:cNvPr id="6" name="Picture 5">
            <a:extLst>
              <a:ext uri="{FF2B5EF4-FFF2-40B4-BE49-F238E27FC236}">
                <a16:creationId xmlns:a16="http://schemas.microsoft.com/office/drawing/2014/main" id="{CD319C72-12EB-455A-AE07-784703B58D70}"/>
              </a:ext>
            </a:extLst>
          </p:cNvPr>
          <p:cNvPicPr>
            <a:picLocks noChangeAspect="1"/>
          </p:cNvPicPr>
          <p:nvPr/>
        </p:nvPicPr>
        <p:blipFill>
          <a:blip r:embed="rId3"/>
          <a:stretch>
            <a:fillRect/>
          </a:stretch>
        </p:blipFill>
        <p:spPr>
          <a:xfrm>
            <a:off x="5761608" y="2609850"/>
            <a:ext cx="4247226" cy="3117355"/>
          </a:xfrm>
          <a:prstGeom prst="rect">
            <a:avLst/>
          </a:prstGeom>
        </p:spPr>
      </p:pic>
    </p:spTree>
    <p:extLst>
      <p:ext uri="{BB962C8B-B14F-4D97-AF65-F5344CB8AC3E}">
        <p14:creationId xmlns:p14="http://schemas.microsoft.com/office/powerpoint/2010/main" val="987206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E16F4-81E3-4DE4-83D7-5A9737BD909D}"/>
              </a:ext>
            </a:extLst>
          </p:cNvPr>
          <p:cNvSpPr>
            <a:spLocks noGrp="1"/>
          </p:cNvSpPr>
          <p:nvPr>
            <p:ph type="title"/>
          </p:nvPr>
        </p:nvSpPr>
        <p:spPr/>
        <p:txBody>
          <a:bodyPr/>
          <a:lstStyle/>
          <a:p>
            <a:r>
              <a:rPr lang="en-GB" dirty="0"/>
              <a:t>Re-pairings</a:t>
            </a:r>
          </a:p>
        </p:txBody>
      </p:sp>
      <p:pic>
        <p:nvPicPr>
          <p:cNvPr id="5" name="Content Placeholder 4">
            <a:extLst>
              <a:ext uri="{FF2B5EF4-FFF2-40B4-BE49-F238E27FC236}">
                <a16:creationId xmlns:a16="http://schemas.microsoft.com/office/drawing/2014/main" id="{3F9E3FD5-63FE-4FB2-B378-D4674A5D4395}"/>
              </a:ext>
            </a:extLst>
          </p:cNvPr>
          <p:cNvPicPr>
            <a:picLocks noGrp="1" noChangeAspect="1"/>
          </p:cNvPicPr>
          <p:nvPr>
            <p:ph idx="1"/>
          </p:nvPr>
        </p:nvPicPr>
        <p:blipFill>
          <a:blip r:embed="rId2"/>
          <a:stretch>
            <a:fillRect/>
          </a:stretch>
        </p:blipFill>
        <p:spPr>
          <a:xfrm>
            <a:off x="919755" y="1470519"/>
            <a:ext cx="6413840" cy="4051392"/>
          </a:xfrm>
          <a:prstGeom prst="rect">
            <a:avLst/>
          </a:prstGeom>
        </p:spPr>
      </p:pic>
      <p:pic>
        <p:nvPicPr>
          <p:cNvPr id="7" name="Picture 6">
            <a:extLst>
              <a:ext uri="{FF2B5EF4-FFF2-40B4-BE49-F238E27FC236}">
                <a16:creationId xmlns:a16="http://schemas.microsoft.com/office/drawing/2014/main" id="{400921C3-FE46-47FC-BCDF-C5FF8053205A}"/>
              </a:ext>
            </a:extLst>
          </p:cNvPr>
          <p:cNvPicPr>
            <a:picLocks noChangeAspect="1"/>
          </p:cNvPicPr>
          <p:nvPr/>
        </p:nvPicPr>
        <p:blipFill>
          <a:blip r:embed="rId3"/>
          <a:stretch>
            <a:fillRect/>
          </a:stretch>
        </p:blipFill>
        <p:spPr>
          <a:xfrm>
            <a:off x="6276605" y="2283549"/>
            <a:ext cx="5657850" cy="3533775"/>
          </a:xfrm>
          <a:prstGeom prst="rect">
            <a:avLst/>
          </a:prstGeom>
        </p:spPr>
      </p:pic>
    </p:spTree>
    <p:extLst>
      <p:ext uri="{BB962C8B-B14F-4D97-AF65-F5344CB8AC3E}">
        <p14:creationId xmlns:p14="http://schemas.microsoft.com/office/powerpoint/2010/main" val="21154964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CE166-0061-4496-B991-59A3F4A60130}"/>
              </a:ext>
            </a:extLst>
          </p:cNvPr>
          <p:cNvSpPr>
            <a:spLocks noGrp="1"/>
          </p:cNvSpPr>
          <p:nvPr>
            <p:ph type="title"/>
          </p:nvPr>
        </p:nvSpPr>
        <p:spPr/>
        <p:txBody>
          <a:bodyPr/>
          <a:lstStyle/>
          <a:p>
            <a:r>
              <a:rPr lang="en-GB" dirty="0"/>
              <a:t>Accident with Requested Bye</a:t>
            </a:r>
          </a:p>
        </p:txBody>
      </p:sp>
      <p:sp>
        <p:nvSpPr>
          <p:cNvPr id="3" name="Content Placeholder 2">
            <a:extLst>
              <a:ext uri="{FF2B5EF4-FFF2-40B4-BE49-F238E27FC236}">
                <a16:creationId xmlns:a16="http://schemas.microsoft.com/office/drawing/2014/main" id="{74F366C6-B8D7-41D2-8008-8DA947299CBA}"/>
              </a:ext>
            </a:extLst>
          </p:cNvPr>
          <p:cNvSpPr>
            <a:spLocks noGrp="1"/>
          </p:cNvSpPr>
          <p:nvPr>
            <p:ph idx="1"/>
          </p:nvPr>
        </p:nvSpPr>
        <p:spPr/>
        <p:txBody>
          <a:bodyPr>
            <a:normAutofit fontScale="92500" lnSpcReduction="10000"/>
          </a:bodyPr>
          <a:lstStyle/>
          <a:p>
            <a:pPr marL="0" indent="0">
              <a:buNone/>
            </a:pPr>
            <a:r>
              <a:rPr lang="en-GB" dirty="0"/>
              <a:t>Thomas arrives shortly before Round 2, and complains that he has not been included in the pairings. It transpires that he requested a bye for Round 2 by mistake, when it was meant to be for Round 3.</a:t>
            </a:r>
          </a:p>
          <a:p>
            <a:pPr marL="0" indent="0">
              <a:buNone/>
            </a:pPr>
            <a:r>
              <a:rPr lang="en-GB" dirty="0"/>
              <a:t>What do you do?</a:t>
            </a:r>
          </a:p>
          <a:p>
            <a:pPr marL="514350" indent="-514350">
              <a:buAutoNum type="arabicParenR"/>
            </a:pPr>
            <a:r>
              <a:rPr lang="en-GB" dirty="0"/>
              <a:t>Use re-pairing or</a:t>
            </a:r>
          </a:p>
          <a:p>
            <a:pPr marL="514350" indent="-514350">
              <a:buAutoNum type="arabicParenR"/>
            </a:pPr>
            <a:r>
              <a:rPr lang="en-GB" dirty="0"/>
              <a:t>Use Set New Player?</a:t>
            </a:r>
          </a:p>
          <a:p>
            <a:pPr marL="514350" indent="-514350">
              <a:buAutoNum type="arabicParenR"/>
            </a:pPr>
            <a:endParaRPr lang="en-GB" dirty="0"/>
          </a:p>
          <a:p>
            <a:pPr marL="0" indent="0">
              <a:buNone/>
            </a:pPr>
            <a:r>
              <a:rPr lang="en-GB" dirty="0"/>
              <a:t>If the latter – don’t forgot to give him a by in round 3!</a:t>
            </a:r>
          </a:p>
          <a:p>
            <a:pPr marL="0" indent="0">
              <a:buNone/>
            </a:pPr>
            <a:endParaRPr lang="en-GB" dirty="0"/>
          </a:p>
          <a:p>
            <a:pPr marL="0" indent="0">
              <a:buNone/>
            </a:pPr>
            <a:r>
              <a:rPr lang="en-GB" dirty="0"/>
              <a:t>We’re going with 1).</a:t>
            </a:r>
          </a:p>
        </p:txBody>
      </p:sp>
      <p:pic>
        <p:nvPicPr>
          <p:cNvPr id="5" name="Picture 4">
            <a:extLst>
              <a:ext uri="{FF2B5EF4-FFF2-40B4-BE49-F238E27FC236}">
                <a16:creationId xmlns:a16="http://schemas.microsoft.com/office/drawing/2014/main" id="{E0F62A56-3772-4C6E-80DC-C8703B36FDF3}"/>
              </a:ext>
            </a:extLst>
          </p:cNvPr>
          <p:cNvPicPr>
            <a:picLocks noChangeAspect="1"/>
          </p:cNvPicPr>
          <p:nvPr/>
        </p:nvPicPr>
        <p:blipFill>
          <a:blip r:embed="rId2"/>
          <a:stretch>
            <a:fillRect/>
          </a:stretch>
        </p:blipFill>
        <p:spPr>
          <a:xfrm>
            <a:off x="5395219" y="2894813"/>
            <a:ext cx="5772150" cy="1743075"/>
          </a:xfrm>
          <a:prstGeom prst="rect">
            <a:avLst/>
          </a:prstGeom>
        </p:spPr>
      </p:pic>
    </p:spTree>
    <p:extLst>
      <p:ext uri="{BB962C8B-B14F-4D97-AF65-F5344CB8AC3E}">
        <p14:creationId xmlns:p14="http://schemas.microsoft.com/office/powerpoint/2010/main" val="41920819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D78E5-4786-44D7-ACF1-9791B678D2A5}"/>
              </a:ext>
            </a:extLst>
          </p:cNvPr>
          <p:cNvSpPr>
            <a:spLocks noGrp="1"/>
          </p:cNvSpPr>
          <p:nvPr>
            <p:ph type="title"/>
          </p:nvPr>
        </p:nvSpPr>
        <p:spPr/>
        <p:txBody>
          <a:bodyPr/>
          <a:lstStyle/>
          <a:p>
            <a:r>
              <a:rPr lang="en-GB" dirty="0"/>
              <a:t>No-shows</a:t>
            </a:r>
          </a:p>
        </p:txBody>
      </p:sp>
      <p:sp>
        <p:nvSpPr>
          <p:cNvPr id="3" name="Content Placeholder 2">
            <a:extLst>
              <a:ext uri="{FF2B5EF4-FFF2-40B4-BE49-F238E27FC236}">
                <a16:creationId xmlns:a16="http://schemas.microsoft.com/office/drawing/2014/main" id="{41FEC955-BC84-473E-9054-DF8D074F7D31}"/>
              </a:ext>
            </a:extLst>
          </p:cNvPr>
          <p:cNvSpPr>
            <a:spLocks noGrp="1"/>
          </p:cNvSpPr>
          <p:nvPr>
            <p:ph idx="1"/>
          </p:nvPr>
        </p:nvSpPr>
        <p:spPr>
          <a:xfrm>
            <a:off x="1120000" y="1825625"/>
            <a:ext cx="10233800" cy="4840218"/>
          </a:xfrm>
        </p:spPr>
        <p:txBody>
          <a:bodyPr>
            <a:normAutofit/>
          </a:bodyPr>
          <a:lstStyle/>
          <a:p>
            <a:pPr marL="0" indent="0">
              <a:buNone/>
            </a:pPr>
            <a:r>
              <a:rPr lang="en-GB" dirty="0"/>
              <a:t>Scenario: Three players do not appear for the round.</a:t>
            </a:r>
          </a:p>
          <a:p>
            <a:pPr marL="514350" indent="-514350">
              <a:buAutoNum type="arabicPeriod"/>
            </a:pPr>
            <a:r>
              <a:rPr lang="en-GB" dirty="0"/>
              <a:t>Eric has informed you that he is unwell and he had to lie down for an hour. He wants to play in Round 3.</a:t>
            </a:r>
          </a:p>
          <a:p>
            <a:pPr marL="514350" indent="-514350">
              <a:buAutoNum type="arabicPeriod"/>
            </a:pPr>
            <a:r>
              <a:rPr lang="en-GB" dirty="0"/>
              <a:t>The default time passes and Jo and John both have not appeared.</a:t>
            </a:r>
          </a:p>
          <a:p>
            <a:pPr marL="514350" indent="-514350">
              <a:buAutoNum type="arabicPeriod"/>
            </a:pPr>
            <a:endParaRPr lang="en-GB" dirty="0"/>
          </a:p>
          <a:p>
            <a:pPr marL="0" indent="0">
              <a:buNone/>
            </a:pPr>
            <a:r>
              <a:rPr lang="en-GB" dirty="0"/>
              <a:t>Joe is happy to take a default win; Tom and Stephen agree to play a game, which will count towards the tournament scores.</a:t>
            </a:r>
          </a:p>
        </p:txBody>
      </p:sp>
    </p:spTree>
    <p:extLst>
      <p:ext uri="{BB962C8B-B14F-4D97-AF65-F5344CB8AC3E}">
        <p14:creationId xmlns:p14="http://schemas.microsoft.com/office/powerpoint/2010/main" val="2417303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D5D98-D8AB-418A-BE27-127ACD0C87D0}"/>
              </a:ext>
            </a:extLst>
          </p:cNvPr>
          <p:cNvSpPr>
            <a:spLocks noGrp="1"/>
          </p:cNvSpPr>
          <p:nvPr>
            <p:ph type="title"/>
          </p:nvPr>
        </p:nvSpPr>
        <p:spPr/>
        <p:txBody>
          <a:bodyPr/>
          <a:lstStyle/>
          <a:p>
            <a:r>
              <a:rPr lang="en-GB" dirty="0"/>
              <a:t>Defaults</a:t>
            </a:r>
          </a:p>
        </p:txBody>
      </p:sp>
      <p:sp>
        <p:nvSpPr>
          <p:cNvPr id="3" name="Content Placeholder 2">
            <a:extLst>
              <a:ext uri="{FF2B5EF4-FFF2-40B4-BE49-F238E27FC236}">
                <a16:creationId xmlns:a16="http://schemas.microsoft.com/office/drawing/2014/main" id="{1628A386-6D11-4ABE-9823-2673AD5F4E73}"/>
              </a:ext>
            </a:extLst>
          </p:cNvPr>
          <p:cNvSpPr>
            <a:spLocks noGrp="1"/>
          </p:cNvSpPr>
          <p:nvPr>
            <p:ph idx="1"/>
          </p:nvPr>
        </p:nvSpPr>
        <p:spPr/>
        <p:txBody>
          <a:bodyPr/>
          <a:lstStyle/>
          <a:p>
            <a:pPr marL="0" indent="0">
              <a:buNone/>
            </a:pPr>
            <a:r>
              <a:rPr lang="en-GB" dirty="0"/>
              <a:t>In Swiss-Manager, wins by default are done using:</a:t>
            </a:r>
          </a:p>
          <a:p>
            <a:pPr marL="0" indent="0">
              <a:buNone/>
            </a:pPr>
            <a:r>
              <a:rPr lang="en-GB" dirty="0"/>
              <a:t>1F:0F		4	White win by forfeit</a:t>
            </a:r>
          </a:p>
          <a:p>
            <a:pPr marL="0" indent="0">
              <a:buNone/>
            </a:pPr>
            <a:r>
              <a:rPr lang="en-GB" dirty="0"/>
              <a:t>0F:1F		5	Black win by forfeit</a:t>
            </a:r>
          </a:p>
          <a:p>
            <a:pPr marL="0" indent="0">
              <a:buNone/>
            </a:pPr>
            <a:r>
              <a:rPr lang="en-GB" dirty="0"/>
              <a:t>0F:0F		6	E.g. Neither player arrives</a:t>
            </a:r>
          </a:p>
          <a:p>
            <a:pPr marL="0" indent="0">
              <a:buNone/>
            </a:pPr>
            <a:endParaRPr lang="en-GB" dirty="0"/>
          </a:p>
          <a:p>
            <a:pPr marL="0" indent="0">
              <a:buNone/>
            </a:pPr>
            <a:r>
              <a:rPr lang="en-GB" dirty="0"/>
              <a:t>Award Joe a forfeit win against Eric:</a:t>
            </a:r>
          </a:p>
          <a:p>
            <a:pPr marL="0" indent="0">
              <a:buNone/>
            </a:pPr>
            <a:endParaRPr lang="en-GB" dirty="0"/>
          </a:p>
          <a:p>
            <a:pPr marL="0" indent="0">
              <a:buNone/>
            </a:pPr>
            <a:endParaRPr lang="en-GB" dirty="0"/>
          </a:p>
          <a:p>
            <a:pPr marL="0" indent="0">
              <a:buNone/>
            </a:pPr>
            <a:endParaRPr lang="en-GB" dirty="0"/>
          </a:p>
        </p:txBody>
      </p:sp>
      <p:pic>
        <p:nvPicPr>
          <p:cNvPr id="5" name="Picture 4">
            <a:extLst>
              <a:ext uri="{FF2B5EF4-FFF2-40B4-BE49-F238E27FC236}">
                <a16:creationId xmlns:a16="http://schemas.microsoft.com/office/drawing/2014/main" id="{F0E95C1F-D39B-43A1-AF25-A7A26C57A9B2}"/>
              </a:ext>
            </a:extLst>
          </p:cNvPr>
          <p:cNvPicPr>
            <a:picLocks noChangeAspect="1"/>
          </p:cNvPicPr>
          <p:nvPr/>
        </p:nvPicPr>
        <p:blipFill>
          <a:blip r:embed="rId2"/>
          <a:stretch>
            <a:fillRect/>
          </a:stretch>
        </p:blipFill>
        <p:spPr>
          <a:xfrm>
            <a:off x="9991072" y="1825625"/>
            <a:ext cx="1362728" cy="1325563"/>
          </a:xfrm>
          <a:prstGeom prst="rect">
            <a:avLst/>
          </a:prstGeom>
        </p:spPr>
      </p:pic>
      <p:pic>
        <p:nvPicPr>
          <p:cNvPr id="4" name="Picture 3">
            <a:extLst>
              <a:ext uri="{FF2B5EF4-FFF2-40B4-BE49-F238E27FC236}">
                <a16:creationId xmlns:a16="http://schemas.microsoft.com/office/drawing/2014/main" id="{757FC574-FD42-4016-898A-E73F716C640B}"/>
              </a:ext>
            </a:extLst>
          </p:cNvPr>
          <p:cNvPicPr>
            <a:picLocks noChangeAspect="1"/>
          </p:cNvPicPr>
          <p:nvPr/>
        </p:nvPicPr>
        <p:blipFill>
          <a:blip r:embed="rId3"/>
          <a:stretch>
            <a:fillRect/>
          </a:stretch>
        </p:blipFill>
        <p:spPr>
          <a:xfrm>
            <a:off x="1263773" y="4977645"/>
            <a:ext cx="7658100" cy="276225"/>
          </a:xfrm>
          <a:prstGeom prst="rect">
            <a:avLst/>
          </a:prstGeom>
        </p:spPr>
      </p:pic>
    </p:spTree>
    <p:extLst>
      <p:ext uri="{BB962C8B-B14F-4D97-AF65-F5344CB8AC3E}">
        <p14:creationId xmlns:p14="http://schemas.microsoft.com/office/powerpoint/2010/main" val="1050484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E16F4-81E3-4DE4-83D7-5A9737BD909D}"/>
              </a:ext>
            </a:extLst>
          </p:cNvPr>
          <p:cNvSpPr>
            <a:spLocks noGrp="1"/>
          </p:cNvSpPr>
          <p:nvPr>
            <p:ph type="title"/>
          </p:nvPr>
        </p:nvSpPr>
        <p:spPr/>
        <p:txBody>
          <a:bodyPr/>
          <a:lstStyle/>
          <a:p>
            <a:r>
              <a:rPr lang="en-GB" dirty="0"/>
              <a:t>Re-pairings – Set New Player</a:t>
            </a:r>
          </a:p>
        </p:txBody>
      </p:sp>
      <p:sp>
        <p:nvSpPr>
          <p:cNvPr id="3" name="Content Placeholder 2">
            <a:extLst>
              <a:ext uri="{FF2B5EF4-FFF2-40B4-BE49-F238E27FC236}">
                <a16:creationId xmlns:a16="http://schemas.microsoft.com/office/drawing/2014/main" id="{6AC4D661-A926-4259-9256-5B2CB3FD362F}"/>
              </a:ext>
            </a:extLst>
          </p:cNvPr>
          <p:cNvSpPr>
            <a:spLocks noGrp="1"/>
          </p:cNvSpPr>
          <p:nvPr>
            <p:ph idx="1"/>
          </p:nvPr>
        </p:nvSpPr>
        <p:spPr/>
        <p:txBody>
          <a:bodyPr/>
          <a:lstStyle/>
          <a:p>
            <a:pPr marL="0" indent="0">
              <a:buNone/>
            </a:pPr>
            <a:r>
              <a:rPr lang="en-GB" dirty="0"/>
              <a:t>This process can be fiddly</a:t>
            </a:r>
          </a:p>
          <a:p>
            <a:pPr marL="0" indent="0">
              <a:buNone/>
            </a:pPr>
            <a:r>
              <a:rPr lang="en-GB" dirty="0"/>
              <a:t>It is strongly recommended that before you do anything, you write down:</a:t>
            </a:r>
          </a:p>
          <a:p>
            <a:pPr marL="514350" indent="-514350">
              <a:buFont typeface="+mj-lt"/>
              <a:buAutoNum type="arabicPeriod"/>
            </a:pPr>
            <a:r>
              <a:rPr lang="en-GB" dirty="0"/>
              <a:t>The pairings you are going to change</a:t>
            </a:r>
          </a:p>
          <a:p>
            <a:pPr marL="514350" indent="-514350">
              <a:buFont typeface="+mj-lt"/>
              <a:buAutoNum type="arabicPeriod"/>
            </a:pPr>
            <a:r>
              <a:rPr lang="en-GB" dirty="0"/>
              <a:t>The position in the table of the pairings you’re removing</a:t>
            </a:r>
          </a:p>
          <a:p>
            <a:pPr marL="514350" indent="-514350">
              <a:buFont typeface="+mj-lt"/>
              <a:buAutoNum type="arabicPeriod"/>
            </a:pPr>
            <a:r>
              <a:rPr lang="en-GB" dirty="0"/>
              <a:t>What you are changing them to</a:t>
            </a:r>
          </a:p>
        </p:txBody>
      </p:sp>
    </p:spTree>
    <p:extLst>
      <p:ext uri="{BB962C8B-B14F-4D97-AF65-F5344CB8AC3E}">
        <p14:creationId xmlns:p14="http://schemas.microsoft.com/office/powerpoint/2010/main" val="3337860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BB2CE-9689-42CD-9025-F47A758D1154}"/>
              </a:ext>
            </a:extLst>
          </p:cNvPr>
          <p:cNvSpPr>
            <a:spLocks noGrp="1"/>
          </p:cNvSpPr>
          <p:nvPr>
            <p:ph type="title"/>
          </p:nvPr>
        </p:nvSpPr>
        <p:spPr/>
        <p:txBody>
          <a:bodyPr/>
          <a:lstStyle/>
          <a:p>
            <a:r>
              <a:rPr lang="en-GB" dirty="0"/>
              <a:t>Things Go Wrong</a:t>
            </a:r>
          </a:p>
        </p:txBody>
      </p:sp>
      <p:sp>
        <p:nvSpPr>
          <p:cNvPr id="3" name="Content Placeholder 2">
            <a:extLst>
              <a:ext uri="{FF2B5EF4-FFF2-40B4-BE49-F238E27FC236}">
                <a16:creationId xmlns:a16="http://schemas.microsoft.com/office/drawing/2014/main" id="{74B18B6F-CD4C-44AD-8EC2-0552DFEBC162}"/>
              </a:ext>
            </a:extLst>
          </p:cNvPr>
          <p:cNvSpPr>
            <a:spLocks noGrp="1"/>
          </p:cNvSpPr>
          <p:nvPr>
            <p:ph idx="1"/>
          </p:nvPr>
        </p:nvSpPr>
        <p:spPr/>
        <p:txBody>
          <a:bodyPr/>
          <a:lstStyle/>
          <a:p>
            <a:pPr marL="0" indent="0">
              <a:buNone/>
            </a:pPr>
            <a:r>
              <a:rPr lang="en-GB" dirty="0"/>
              <a:t>In most tournaments, a number of things can go wrong that requires changes to be made.</a:t>
            </a:r>
          </a:p>
          <a:p>
            <a:r>
              <a:rPr lang="en-GB" dirty="0"/>
              <a:t>Players withdraw silently</a:t>
            </a:r>
          </a:p>
          <a:p>
            <a:r>
              <a:rPr lang="en-GB" dirty="0"/>
              <a:t>Players default</a:t>
            </a:r>
          </a:p>
          <a:p>
            <a:r>
              <a:rPr lang="en-GB" dirty="0"/>
              <a:t>Players play the wrong opponent, or get re-paired against a different opponent</a:t>
            </a:r>
          </a:p>
          <a:p>
            <a:r>
              <a:rPr lang="en-GB" dirty="0"/>
              <a:t>A player requested a bye and was paired, or vice versa</a:t>
            </a:r>
          </a:p>
          <a:p>
            <a:r>
              <a:rPr lang="en-GB" dirty="0"/>
              <a:t>And so on…</a:t>
            </a:r>
          </a:p>
          <a:p>
            <a:endParaRPr lang="en-GB" dirty="0"/>
          </a:p>
        </p:txBody>
      </p:sp>
    </p:spTree>
    <p:extLst>
      <p:ext uri="{BB962C8B-B14F-4D97-AF65-F5344CB8AC3E}">
        <p14:creationId xmlns:p14="http://schemas.microsoft.com/office/powerpoint/2010/main" val="27841357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E16F4-81E3-4DE4-83D7-5A9737BD909D}"/>
              </a:ext>
            </a:extLst>
          </p:cNvPr>
          <p:cNvSpPr>
            <a:spLocks noGrp="1"/>
          </p:cNvSpPr>
          <p:nvPr>
            <p:ph type="title"/>
          </p:nvPr>
        </p:nvSpPr>
        <p:spPr/>
        <p:txBody>
          <a:bodyPr/>
          <a:lstStyle/>
          <a:p>
            <a:r>
              <a:rPr lang="en-GB" dirty="0"/>
              <a:t>Re-pairings – Set New Player</a:t>
            </a:r>
          </a:p>
        </p:txBody>
      </p:sp>
      <p:sp>
        <p:nvSpPr>
          <p:cNvPr id="3" name="Content Placeholder 2">
            <a:extLst>
              <a:ext uri="{FF2B5EF4-FFF2-40B4-BE49-F238E27FC236}">
                <a16:creationId xmlns:a16="http://schemas.microsoft.com/office/drawing/2014/main" id="{6AC4D661-A926-4259-9256-5B2CB3FD362F}"/>
              </a:ext>
            </a:extLst>
          </p:cNvPr>
          <p:cNvSpPr>
            <a:spLocks noGrp="1"/>
          </p:cNvSpPr>
          <p:nvPr>
            <p:ph idx="1"/>
          </p:nvPr>
        </p:nvSpPr>
        <p:spPr/>
        <p:txBody>
          <a:bodyPr/>
          <a:lstStyle/>
          <a:p>
            <a:pPr marL="514350" indent="-514350">
              <a:buFont typeface="+mj-lt"/>
              <a:buAutoNum type="arabicPeriod"/>
            </a:pPr>
            <a:r>
              <a:rPr lang="en-GB" dirty="0"/>
              <a:t>The pairings you are going to change:</a:t>
            </a:r>
          </a:p>
          <a:p>
            <a:pPr marL="971550" lvl="1" indent="-514350">
              <a:buFont typeface="+mj-lt"/>
              <a:buAutoNum type="arabicPeriod"/>
            </a:pPr>
            <a:r>
              <a:rPr lang="en-GB" dirty="0"/>
              <a:t>Jo vs Tom</a:t>
            </a:r>
          </a:p>
          <a:p>
            <a:pPr marL="971550" lvl="1" indent="-514350">
              <a:buFont typeface="+mj-lt"/>
              <a:buAutoNum type="arabicPeriod"/>
            </a:pPr>
            <a:r>
              <a:rPr lang="en-GB" dirty="0"/>
              <a:t>John vs Stephen</a:t>
            </a:r>
          </a:p>
          <a:p>
            <a:pPr marL="514350" indent="-514350">
              <a:buFont typeface="+mj-lt"/>
              <a:buAutoNum type="arabicPeriod"/>
            </a:pPr>
            <a:r>
              <a:rPr lang="en-GB" dirty="0"/>
              <a:t>The position in the table of the pairings you’re removing</a:t>
            </a:r>
          </a:p>
          <a:p>
            <a:pPr marL="971550" lvl="1" indent="-514350">
              <a:buFont typeface="+mj-lt"/>
              <a:buAutoNum type="arabicPeriod"/>
            </a:pPr>
            <a:r>
              <a:rPr lang="en-GB" dirty="0"/>
              <a:t>Between Jim and John</a:t>
            </a:r>
          </a:p>
          <a:p>
            <a:pPr marL="971550" lvl="1" indent="-514350">
              <a:buFont typeface="+mj-lt"/>
              <a:buAutoNum type="arabicPeriod"/>
            </a:pPr>
            <a:r>
              <a:rPr lang="en-GB" dirty="0"/>
              <a:t>Between Jo and Billy</a:t>
            </a:r>
          </a:p>
          <a:p>
            <a:pPr marL="514350" indent="-514350">
              <a:buFont typeface="+mj-lt"/>
              <a:buAutoNum type="arabicPeriod"/>
            </a:pPr>
            <a:r>
              <a:rPr lang="en-GB" dirty="0"/>
              <a:t>What you are changing them to:</a:t>
            </a:r>
          </a:p>
          <a:p>
            <a:pPr marL="971550" lvl="1" indent="-514350">
              <a:buFont typeface="+mj-lt"/>
              <a:buAutoNum type="arabicPeriod"/>
            </a:pPr>
            <a:r>
              <a:rPr lang="en-GB" dirty="0"/>
              <a:t>Stephen vs Tom or Tom vs Stephen</a:t>
            </a:r>
          </a:p>
        </p:txBody>
      </p:sp>
    </p:spTree>
    <p:extLst>
      <p:ext uri="{BB962C8B-B14F-4D97-AF65-F5344CB8AC3E}">
        <p14:creationId xmlns:p14="http://schemas.microsoft.com/office/powerpoint/2010/main" val="4432986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81CDC-572E-4A4B-8789-5840BE2E341D}"/>
              </a:ext>
            </a:extLst>
          </p:cNvPr>
          <p:cNvSpPr>
            <a:spLocks noGrp="1"/>
          </p:cNvSpPr>
          <p:nvPr>
            <p:ph type="title"/>
          </p:nvPr>
        </p:nvSpPr>
        <p:spPr/>
        <p:txBody>
          <a:bodyPr/>
          <a:lstStyle/>
          <a:p>
            <a:r>
              <a:rPr lang="en-GB" dirty="0"/>
              <a:t>Re-pairings – Set New Player</a:t>
            </a:r>
          </a:p>
        </p:txBody>
      </p:sp>
      <p:sp>
        <p:nvSpPr>
          <p:cNvPr id="3" name="Content Placeholder 2">
            <a:extLst>
              <a:ext uri="{FF2B5EF4-FFF2-40B4-BE49-F238E27FC236}">
                <a16:creationId xmlns:a16="http://schemas.microsoft.com/office/drawing/2014/main" id="{7F363C1A-40D9-4082-B14A-078DA9190B58}"/>
              </a:ext>
            </a:extLst>
          </p:cNvPr>
          <p:cNvSpPr>
            <a:spLocks noGrp="1"/>
          </p:cNvSpPr>
          <p:nvPr>
            <p:ph idx="1"/>
          </p:nvPr>
        </p:nvSpPr>
        <p:spPr>
          <a:xfrm>
            <a:off x="1120000" y="1825625"/>
            <a:ext cx="10343130" cy="4351338"/>
          </a:xfrm>
        </p:spPr>
        <p:txBody>
          <a:bodyPr>
            <a:normAutofit/>
          </a:bodyPr>
          <a:lstStyle/>
          <a:p>
            <a:pPr marL="0" indent="0">
              <a:buNone/>
            </a:pPr>
            <a:r>
              <a:rPr lang="en-GB" dirty="0"/>
              <a:t>Find the relevant pairing(s) and click remove pairing</a:t>
            </a:r>
          </a:p>
          <a:p>
            <a:pPr marL="0" indent="0">
              <a:buNone/>
            </a:pPr>
            <a:endParaRPr lang="en-GB" dirty="0"/>
          </a:p>
          <a:p>
            <a:pPr marL="0" indent="0">
              <a:buNone/>
            </a:pPr>
            <a:endParaRPr lang="en-GB" dirty="0"/>
          </a:p>
          <a:p>
            <a:pPr marL="0" indent="0">
              <a:buNone/>
            </a:pPr>
            <a:r>
              <a:rPr lang="en-GB" dirty="0"/>
              <a:t>						The four players whose pairings</a:t>
            </a:r>
          </a:p>
          <a:p>
            <a:pPr marL="0" indent="0">
              <a:buNone/>
            </a:pPr>
            <a:r>
              <a:rPr lang="en-GB" dirty="0"/>
              <a:t>						were removed now appear in</a:t>
            </a:r>
          </a:p>
          <a:p>
            <a:pPr marL="0" indent="0">
              <a:buNone/>
            </a:pPr>
            <a:r>
              <a:rPr lang="en-GB" dirty="0"/>
              <a:t>						the left sidebar (including any 							byes)</a:t>
            </a:r>
          </a:p>
          <a:p>
            <a:pPr marL="0" indent="0">
              <a:buNone/>
            </a:pPr>
            <a:endParaRPr lang="en-GB" dirty="0"/>
          </a:p>
          <a:p>
            <a:pPr marL="0" indent="0">
              <a:buNone/>
            </a:pPr>
            <a:endParaRPr lang="en-GB" dirty="0"/>
          </a:p>
        </p:txBody>
      </p:sp>
      <p:pic>
        <p:nvPicPr>
          <p:cNvPr id="6" name="Picture 5">
            <a:extLst>
              <a:ext uri="{FF2B5EF4-FFF2-40B4-BE49-F238E27FC236}">
                <a16:creationId xmlns:a16="http://schemas.microsoft.com/office/drawing/2014/main" id="{AB345234-942B-4076-85CD-B0FE48566D01}"/>
              </a:ext>
            </a:extLst>
          </p:cNvPr>
          <p:cNvPicPr>
            <a:picLocks noChangeAspect="1"/>
          </p:cNvPicPr>
          <p:nvPr/>
        </p:nvPicPr>
        <p:blipFill>
          <a:blip r:embed="rId2"/>
          <a:stretch>
            <a:fillRect/>
          </a:stretch>
        </p:blipFill>
        <p:spPr>
          <a:xfrm>
            <a:off x="624095" y="2436594"/>
            <a:ext cx="5906742" cy="3651688"/>
          </a:xfrm>
          <a:prstGeom prst="rect">
            <a:avLst/>
          </a:prstGeom>
        </p:spPr>
      </p:pic>
      <p:pic>
        <p:nvPicPr>
          <p:cNvPr id="7" name="Picture 6">
            <a:extLst>
              <a:ext uri="{FF2B5EF4-FFF2-40B4-BE49-F238E27FC236}">
                <a16:creationId xmlns:a16="http://schemas.microsoft.com/office/drawing/2014/main" id="{8330D215-27EB-4568-9DAB-6D4A4205E8B2}"/>
              </a:ext>
            </a:extLst>
          </p:cNvPr>
          <p:cNvPicPr>
            <a:picLocks noChangeAspect="1"/>
          </p:cNvPicPr>
          <p:nvPr/>
        </p:nvPicPr>
        <p:blipFill>
          <a:blip r:embed="rId3"/>
          <a:stretch>
            <a:fillRect/>
          </a:stretch>
        </p:blipFill>
        <p:spPr>
          <a:xfrm>
            <a:off x="8367712" y="4997450"/>
            <a:ext cx="1914525" cy="1314450"/>
          </a:xfrm>
          <a:prstGeom prst="rect">
            <a:avLst/>
          </a:prstGeom>
        </p:spPr>
      </p:pic>
    </p:spTree>
    <p:extLst>
      <p:ext uri="{BB962C8B-B14F-4D97-AF65-F5344CB8AC3E}">
        <p14:creationId xmlns:p14="http://schemas.microsoft.com/office/powerpoint/2010/main" val="3614782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87EDE-878F-490B-A3DD-EDB30914F6FA}"/>
              </a:ext>
            </a:extLst>
          </p:cNvPr>
          <p:cNvSpPr>
            <a:spLocks noGrp="1"/>
          </p:cNvSpPr>
          <p:nvPr>
            <p:ph type="title"/>
          </p:nvPr>
        </p:nvSpPr>
        <p:spPr/>
        <p:txBody>
          <a:bodyPr/>
          <a:lstStyle/>
          <a:p>
            <a:r>
              <a:rPr lang="en-GB" dirty="0"/>
              <a:t>Re-pairings – Set New Player</a:t>
            </a:r>
          </a:p>
        </p:txBody>
      </p:sp>
      <p:sp>
        <p:nvSpPr>
          <p:cNvPr id="3" name="Content Placeholder 2">
            <a:extLst>
              <a:ext uri="{FF2B5EF4-FFF2-40B4-BE49-F238E27FC236}">
                <a16:creationId xmlns:a16="http://schemas.microsoft.com/office/drawing/2014/main" id="{41AE12B1-B73E-401A-812F-C95825F05D69}"/>
              </a:ext>
            </a:extLst>
          </p:cNvPr>
          <p:cNvSpPr>
            <a:spLocks noGrp="1"/>
          </p:cNvSpPr>
          <p:nvPr>
            <p:ph idx="1"/>
          </p:nvPr>
        </p:nvSpPr>
        <p:spPr>
          <a:xfrm>
            <a:off x="1120000" y="1825625"/>
            <a:ext cx="10233800" cy="4469158"/>
          </a:xfrm>
        </p:spPr>
        <p:txBody>
          <a:bodyPr>
            <a:normAutofit/>
          </a:bodyPr>
          <a:lstStyle/>
          <a:p>
            <a:pPr marL="0" indent="0">
              <a:buNone/>
            </a:pPr>
            <a:r>
              <a:rPr lang="en-GB" dirty="0"/>
              <a:t>Steps:</a:t>
            </a:r>
          </a:p>
          <a:p>
            <a:pPr marL="514350" indent="-514350">
              <a:buFont typeface="Arial" panose="020B0604020202020204" pitchFamily="34" charset="0"/>
              <a:buAutoNum type="arabicPeriod"/>
            </a:pPr>
            <a:r>
              <a:rPr lang="en-GB" dirty="0"/>
              <a:t>Add the new pairing Stephen vs Tom or Tom vs Stephen</a:t>
            </a:r>
          </a:p>
          <a:p>
            <a:pPr marL="514350" indent="-514350">
              <a:buAutoNum type="arabicPeriod"/>
            </a:pPr>
            <a:endParaRPr lang="en-GB" dirty="0"/>
          </a:p>
          <a:p>
            <a:pPr marL="514350" indent="-514350">
              <a:buAutoNum type="arabicPeriod"/>
            </a:pPr>
            <a:r>
              <a:rPr lang="en-GB" dirty="0"/>
              <a:t>The pairing is added at the bottom of the list. Press row-1 until you get it between Joe and Billy.</a:t>
            </a:r>
          </a:p>
        </p:txBody>
      </p:sp>
      <p:pic>
        <p:nvPicPr>
          <p:cNvPr id="5" name="Picture 4">
            <a:extLst>
              <a:ext uri="{FF2B5EF4-FFF2-40B4-BE49-F238E27FC236}">
                <a16:creationId xmlns:a16="http://schemas.microsoft.com/office/drawing/2014/main" id="{19F9680A-A9DC-4741-9994-FBF51C08E3F5}"/>
              </a:ext>
            </a:extLst>
          </p:cNvPr>
          <p:cNvPicPr>
            <a:picLocks noChangeAspect="1"/>
          </p:cNvPicPr>
          <p:nvPr/>
        </p:nvPicPr>
        <p:blipFill>
          <a:blip r:embed="rId2"/>
          <a:stretch>
            <a:fillRect/>
          </a:stretch>
        </p:blipFill>
        <p:spPr>
          <a:xfrm>
            <a:off x="2976562" y="2986087"/>
            <a:ext cx="6238875" cy="333375"/>
          </a:xfrm>
          <a:prstGeom prst="rect">
            <a:avLst/>
          </a:prstGeom>
        </p:spPr>
      </p:pic>
      <p:pic>
        <p:nvPicPr>
          <p:cNvPr id="6" name="Picture 5">
            <a:extLst>
              <a:ext uri="{FF2B5EF4-FFF2-40B4-BE49-F238E27FC236}">
                <a16:creationId xmlns:a16="http://schemas.microsoft.com/office/drawing/2014/main" id="{1275D45F-3909-4EBF-A051-F97DFD98D1E6}"/>
              </a:ext>
            </a:extLst>
          </p:cNvPr>
          <p:cNvPicPr>
            <a:picLocks noChangeAspect="1"/>
          </p:cNvPicPr>
          <p:nvPr/>
        </p:nvPicPr>
        <p:blipFill>
          <a:blip r:embed="rId3"/>
          <a:stretch>
            <a:fillRect/>
          </a:stretch>
        </p:blipFill>
        <p:spPr>
          <a:xfrm>
            <a:off x="2976562" y="4352925"/>
            <a:ext cx="6267450" cy="1314450"/>
          </a:xfrm>
          <a:prstGeom prst="rect">
            <a:avLst/>
          </a:prstGeom>
        </p:spPr>
      </p:pic>
    </p:spTree>
    <p:extLst>
      <p:ext uri="{BB962C8B-B14F-4D97-AF65-F5344CB8AC3E}">
        <p14:creationId xmlns:p14="http://schemas.microsoft.com/office/powerpoint/2010/main" val="2080471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718D8-2DDB-468C-8BA4-3BD6DB98817A}"/>
              </a:ext>
            </a:extLst>
          </p:cNvPr>
          <p:cNvSpPr>
            <a:spLocks noGrp="1"/>
          </p:cNvSpPr>
          <p:nvPr>
            <p:ph type="title"/>
          </p:nvPr>
        </p:nvSpPr>
        <p:spPr/>
        <p:txBody>
          <a:bodyPr/>
          <a:lstStyle/>
          <a:p>
            <a:r>
              <a:rPr lang="en-GB" dirty="0"/>
              <a:t>Re-pairings – Set New Player</a:t>
            </a:r>
          </a:p>
        </p:txBody>
      </p:sp>
      <p:sp>
        <p:nvSpPr>
          <p:cNvPr id="3" name="Content Placeholder 2">
            <a:extLst>
              <a:ext uri="{FF2B5EF4-FFF2-40B4-BE49-F238E27FC236}">
                <a16:creationId xmlns:a16="http://schemas.microsoft.com/office/drawing/2014/main" id="{A8E35A40-C4BA-49BD-A6EB-32B9169C0677}"/>
              </a:ext>
            </a:extLst>
          </p:cNvPr>
          <p:cNvSpPr>
            <a:spLocks noGrp="1"/>
          </p:cNvSpPr>
          <p:nvPr>
            <p:ph idx="1"/>
          </p:nvPr>
        </p:nvSpPr>
        <p:spPr>
          <a:xfrm>
            <a:off x="1120000" y="1825624"/>
            <a:ext cx="10233800" cy="5032375"/>
          </a:xfrm>
        </p:spPr>
        <p:txBody>
          <a:bodyPr>
            <a:normAutofit/>
          </a:bodyPr>
          <a:lstStyle/>
          <a:p>
            <a:pPr marL="0" indent="0">
              <a:buNone/>
            </a:pPr>
            <a:r>
              <a:rPr lang="en-GB" dirty="0"/>
              <a:t>Notes:</a:t>
            </a:r>
          </a:p>
          <a:p>
            <a:pPr marL="514350" indent="-514350">
              <a:buAutoNum type="arabicPeriod"/>
            </a:pPr>
            <a:r>
              <a:rPr lang="en-GB" dirty="0"/>
              <a:t>The pairings below the original Jo-Tom pairing will be one board higher in the presentation than they are actually playing. Of course you should check names when reading scoresheets and not board numbers anyway, but this is another good reason to do so!</a:t>
            </a:r>
          </a:p>
          <a:p>
            <a:pPr marL="514350" indent="-514350">
              <a:buAutoNum type="arabicPeriod"/>
            </a:pPr>
            <a:r>
              <a:rPr lang="en-GB" dirty="0"/>
              <a:t>It is also recommended that you exclude these players from the pairings for the rest of the tournament, unless you receive any information to the contrary that they intend to play.</a:t>
            </a:r>
          </a:p>
          <a:p>
            <a:pPr marL="514350" indent="-514350">
              <a:buAutoNum type="arabicPeriod"/>
            </a:pPr>
            <a:endParaRPr lang="en-GB" dirty="0"/>
          </a:p>
        </p:txBody>
      </p:sp>
    </p:spTree>
    <p:extLst>
      <p:ext uri="{BB962C8B-B14F-4D97-AF65-F5344CB8AC3E}">
        <p14:creationId xmlns:p14="http://schemas.microsoft.com/office/powerpoint/2010/main" val="20213822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24660-65A3-4994-9B51-F98B6E192610}"/>
              </a:ext>
            </a:extLst>
          </p:cNvPr>
          <p:cNvSpPr>
            <a:spLocks noGrp="1"/>
          </p:cNvSpPr>
          <p:nvPr>
            <p:ph type="title"/>
          </p:nvPr>
        </p:nvSpPr>
        <p:spPr/>
        <p:txBody>
          <a:bodyPr/>
          <a:lstStyle/>
          <a:p>
            <a:r>
              <a:rPr lang="en-GB" dirty="0"/>
              <a:t>Wrong Colour</a:t>
            </a:r>
          </a:p>
        </p:txBody>
      </p:sp>
      <p:sp>
        <p:nvSpPr>
          <p:cNvPr id="3" name="Content Placeholder 2">
            <a:extLst>
              <a:ext uri="{FF2B5EF4-FFF2-40B4-BE49-F238E27FC236}">
                <a16:creationId xmlns:a16="http://schemas.microsoft.com/office/drawing/2014/main" id="{C2477977-5776-4B3B-B961-35EDA8760F7C}"/>
              </a:ext>
            </a:extLst>
          </p:cNvPr>
          <p:cNvSpPr>
            <a:spLocks noGrp="1"/>
          </p:cNvSpPr>
          <p:nvPr>
            <p:ph idx="1"/>
          </p:nvPr>
        </p:nvSpPr>
        <p:spPr/>
        <p:txBody>
          <a:bodyPr/>
          <a:lstStyle/>
          <a:p>
            <a:pPr marL="0" indent="0">
              <a:buNone/>
            </a:pPr>
            <a:r>
              <a:rPr lang="en-GB" dirty="0"/>
              <a:t>Scenario: At the end of the round you receive the results, and the scoresheets suggest that Billy </a:t>
            </a:r>
            <a:r>
              <a:rPr lang="en-GB" dirty="0" err="1"/>
              <a:t>Nomates</a:t>
            </a:r>
            <a:r>
              <a:rPr lang="en-GB" dirty="0"/>
              <a:t> and Joe Bloggs played with the wrong colours. You manage to speak to Billy, who informs you that Joe asked to play with white and Billy agreed!</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4169474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FB2EF-964D-4FD0-AA4A-65BA288CFF63}"/>
              </a:ext>
            </a:extLst>
          </p:cNvPr>
          <p:cNvSpPr>
            <a:spLocks noGrp="1"/>
          </p:cNvSpPr>
          <p:nvPr>
            <p:ph type="title"/>
          </p:nvPr>
        </p:nvSpPr>
        <p:spPr/>
        <p:txBody>
          <a:bodyPr/>
          <a:lstStyle/>
          <a:p>
            <a:r>
              <a:rPr lang="en-GB" dirty="0"/>
              <a:t>Wrong Colour</a:t>
            </a:r>
          </a:p>
        </p:txBody>
      </p:sp>
      <p:sp>
        <p:nvSpPr>
          <p:cNvPr id="3" name="Content Placeholder 2">
            <a:extLst>
              <a:ext uri="{FF2B5EF4-FFF2-40B4-BE49-F238E27FC236}">
                <a16:creationId xmlns:a16="http://schemas.microsoft.com/office/drawing/2014/main" id="{D473219B-A518-49C7-85B1-67514A2405BA}"/>
              </a:ext>
            </a:extLst>
          </p:cNvPr>
          <p:cNvSpPr>
            <a:spLocks noGrp="1"/>
          </p:cNvSpPr>
          <p:nvPr>
            <p:ph idx="1"/>
          </p:nvPr>
        </p:nvSpPr>
        <p:spPr/>
        <p:txBody>
          <a:bodyPr/>
          <a:lstStyle/>
          <a:p>
            <a:pPr marL="0" indent="0">
              <a:buNone/>
            </a:pPr>
            <a:r>
              <a:rPr lang="en-GB" dirty="0"/>
              <a:t>Go into Set New Player and select the board.</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en-GB" dirty="0"/>
              <a:t>Press Change Colour.</a:t>
            </a: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EAC2157A-4BDB-478A-BB01-C06A28E27B0D}"/>
              </a:ext>
            </a:extLst>
          </p:cNvPr>
          <p:cNvPicPr>
            <a:picLocks noChangeAspect="1"/>
          </p:cNvPicPr>
          <p:nvPr/>
        </p:nvPicPr>
        <p:blipFill>
          <a:blip r:embed="rId2"/>
          <a:stretch>
            <a:fillRect/>
          </a:stretch>
        </p:blipFill>
        <p:spPr>
          <a:xfrm>
            <a:off x="4633100" y="2349324"/>
            <a:ext cx="6438900" cy="4143551"/>
          </a:xfrm>
          <a:prstGeom prst="rect">
            <a:avLst/>
          </a:prstGeom>
        </p:spPr>
      </p:pic>
    </p:spTree>
    <p:extLst>
      <p:ext uri="{BB962C8B-B14F-4D97-AF65-F5344CB8AC3E}">
        <p14:creationId xmlns:p14="http://schemas.microsoft.com/office/powerpoint/2010/main" val="2279826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85E00-F6C5-4EB3-AB6E-F93130DD8303}"/>
              </a:ext>
            </a:extLst>
          </p:cNvPr>
          <p:cNvSpPr>
            <a:spLocks noGrp="1"/>
          </p:cNvSpPr>
          <p:nvPr>
            <p:ph type="title"/>
          </p:nvPr>
        </p:nvSpPr>
        <p:spPr/>
        <p:txBody>
          <a:bodyPr/>
          <a:lstStyle/>
          <a:p>
            <a:r>
              <a:rPr lang="en-GB" dirty="0"/>
              <a:t>Results for Round 2!</a:t>
            </a:r>
          </a:p>
        </p:txBody>
      </p:sp>
      <p:pic>
        <p:nvPicPr>
          <p:cNvPr id="3" name="Picture 2">
            <a:extLst>
              <a:ext uri="{FF2B5EF4-FFF2-40B4-BE49-F238E27FC236}">
                <a16:creationId xmlns:a16="http://schemas.microsoft.com/office/drawing/2014/main" id="{87B88A97-F5A2-4389-AC2F-D8F73E80B0B2}"/>
              </a:ext>
            </a:extLst>
          </p:cNvPr>
          <p:cNvPicPr>
            <a:picLocks noChangeAspect="1"/>
          </p:cNvPicPr>
          <p:nvPr/>
        </p:nvPicPr>
        <p:blipFill>
          <a:blip r:embed="rId2"/>
          <a:stretch>
            <a:fillRect/>
          </a:stretch>
        </p:blipFill>
        <p:spPr>
          <a:xfrm>
            <a:off x="2276475" y="2547937"/>
            <a:ext cx="7639050" cy="1762125"/>
          </a:xfrm>
          <a:prstGeom prst="rect">
            <a:avLst/>
          </a:prstGeom>
        </p:spPr>
      </p:pic>
    </p:spTree>
    <p:extLst>
      <p:ext uri="{BB962C8B-B14F-4D97-AF65-F5344CB8AC3E}">
        <p14:creationId xmlns:p14="http://schemas.microsoft.com/office/powerpoint/2010/main" val="486797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07A2C-B714-4C7D-831C-AFC02629358D}"/>
              </a:ext>
            </a:extLst>
          </p:cNvPr>
          <p:cNvSpPr>
            <a:spLocks noGrp="1"/>
          </p:cNvSpPr>
          <p:nvPr>
            <p:ph type="title"/>
          </p:nvPr>
        </p:nvSpPr>
        <p:spPr/>
        <p:txBody>
          <a:bodyPr/>
          <a:lstStyle/>
          <a:p>
            <a:r>
              <a:rPr lang="en-GB" dirty="0"/>
              <a:t>Pairings for Round 3</a:t>
            </a:r>
          </a:p>
        </p:txBody>
      </p:sp>
      <p:sp>
        <p:nvSpPr>
          <p:cNvPr id="3" name="Content Placeholder 2">
            <a:extLst>
              <a:ext uri="{FF2B5EF4-FFF2-40B4-BE49-F238E27FC236}">
                <a16:creationId xmlns:a16="http://schemas.microsoft.com/office/drawing/2014/main" id="{0FA8BF8B-8405-41E2-9A9E-6F269204C1DB}"/>
              </a:ext>
            </a:extLst>
          </p:cNvPr>
          <p:cNvSpPr>
            <a:spLocks noGrp="1"/>
          </p:cNvSpPr>
          <p:nvPr>
            <p:ph idx="1"/>
          </p:nvPr>
        </p:nvSpPr>
        <p:spPr/>
        <p:txBody>
          <a:bodyPr/>
          <a:lstStyle/>
          <a:p>
            <a:pPr marL="0" indent="0">
              <a:buNone/>
            </a:pPr>
            <a:r>
              <a:rPr lang="en-GB" dirty="0"/>
              <a:t>Exclude Jo and John for the rest of the tournament. Check that Eric will still be paired for round 3.</a:t>
            </a:r>
          </a:p>
          <a:p>
            <a:pPr marL="0" indent="0">
              <a:buNone/>
            </a:pPr>
            <a:endParaRPr lang="en-GB" dirty="0"/>
          </a:p>
          <a:p>
            <a:pPr marL="0" indent="0">
              <a:buNone/>
            </a:pPr>
            <a:r>
              <a:rPr lang="en-GB" dirty="0"/>
              <a:t>Do the pairings for Round 3. Do the excluded players match with the players who should be excluded?</a:t>
            </a:r>
          </a:p>
        </p:txBody>
      </p:sp>
    </p:spTree>
    <p:extLst>
      <p:ext uri="{BB962C8B-B14F-4D97-AF65-F5344CB8AC3E}">
        <p14:creationId xmlns:p14="http://schemas.microsoft.com/office/powerpoint/2010/main" val="11460019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FBFBC-73FF-435F-B010-246DACB74ED2}"/>
              </a:ext>
            </a:extLst>
          </p:cNvPr>
          <p:cNvSpPr>
            <a:spLocks noGrp="1"/>
          </p:cNvSpPr>
          <p:nvPr>
            <p:ph type="title"/>
          </p:nvPr>
        </p:nvSpPr>
        <p:spPr/>
        <p:txBody>
          <a:bodyPr/>
          <a:lstStyle/>
          <a:p>
            <a:r>
              <a:rPr lang="en-GB" dirty="0"/>
              <a:t>Pairings for Round 3</a:t>
            </a:r>
          </a:p>
        </p:txBody>
      </p:sp>
      <p:pic>
        <p:nvPicPr>
          <p:cNvPr id="3" name="Picture 2">
            <a:extLst>
              <a:ext uri="{FF2B5EF4-FFF2-40B4-BE49-F238E27FC236}">
                <a16:creationId xmlns:a16="http://schemas.microsoft.com/office/drawing/2014/main" id="{67FBA3EC-139C-4AEE-A597-E5E7C51BF12E}"/>
              </a:ext>
            </a:extLst>
          </p:cNvPr>
          <p:cNvPicPr>
            <a:picLocks noChangeAspect="1"/>
          </p:cNvPicPr>
          <p:nvPr/>
        </p:nvPicPr>
        <p:blipFill>
          <a:blip r:embed="rId2"/>
          <a:stretch>
            <a:fillRect/>
          </a:stretch>
        </p:blipFill>
        <p:spPr>
          <a:xfrm>
            <a:off x="2271712" y="2543175"/>
            <a:ext cx="7648575" cy="1771650"/>
          </a:xfrm>
          <a:prstGeom prst="rect">
            <a:avLst/>
          </a:prstGeom>
        </p:spPr>
      </p:pic>
    </p:spTree>
    <p:extLst>
      <p:ext uri="{BB962C8B-B14F-4D97-AF65-F5344CB8AC3E}">
        <p14:creationId xmlns:p14="http://schemas.microsoft.com/office/powerpoint/2010/main" val="25665408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07A2C-B714-4C7D-831C-AFC02629358D}"/>
              </a:ext>
            </a:extLst>
          </p:cNvPr>
          <p:cNvSpPr>
            <a:spLocks noGrp="1"/>
          </p:cNvSpPr>
          <p:nvPr>
            <p:ph type="title"/>
          </p:nvPr>
        </p:nvSpPr>
        <p:spPr/>
        <p:txBody>
          <a:bodyPr/>
          <a:lstStyle/>
          <a:p>
            <a:r>
              <a:rPr lang="en-GB" dirty="0"/>
              <a:t>Standings after round 2</a:t>
            </a:r>
          </a:p>
        </p:txBody>
      </p:sp>
      <p:sp>
        <p:nvSpPr>
          <p:cNvPr id="3" name="Content Placeholder 2">
            <a:extLst>
              <a:ext uri="{FF2B5EF4-FFF2-40B4-BE49-F238E27FC236}">
                <a16:creationId xmlns:a16="http://schemas.microsoft.com/office/drawing/2014/main" id="{0FA8BF8B-8405-41E2-9A9E-6F269204C1DB}"/>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r>
              <a:rPr lang="en-GB" dirty="0"/>
              <a:t>Lists -&gt; Standings (or F5)</a:t>
            </a:r>
          </a:p>
          <a:p>
            <a:pPr marL="0" indent="0">
              <a:buNone/>
            </a:pPr>
            <a:endParaRPr lang="en-GB" dirty="0"/>
          </a:p>
        </p:txBody>
      </p:sp>
      <p:pic>
        <p:nvPicPr>
          <p:cNvPr id="5" name="Picture 4">
            <a:extLst>
              <a:ext uri="{FF2B5EF4-FFF2-40B4-BE49-F238E27FC236}">
                <a16:creationId xmlns:a16="http://schemas.microsoft.com/office/drawing/2014/main" id="{B8F0E9FC-5839-4705-9D1F-797995714858}"/>
              </a:ext>
            </a:extLst>
          </p:cNvPr>
          <p:cNvPicPr>
            <a:picLocks noChangeAspect="1"/>
          </p:cNvPicPr>
          <p:nvPr/>
        </p:nvPicPr>
        <p:blipFill>
          <a:blip r:embed="rId2"/>
          <a:stretch>
            <a:fillRect/>
          </a:stretch>
        </p:blipFill>
        <p:spPr>
          <a:xfrm>
            <a:off x="1067502" y="1825625"/>
            <a:ext cx="5538085" cy="1127125"/>
          </a:xfrm>
          <a:prstGeom prst="rect">
            <a:avLst/>
          </a:prstGeom>
        </p:spPr>
      </p:pic>
      <p:pic>
        <p:nvPicPr>
          <p:cNvPr id="7" name="Picture 6">
            <a:extLst>
              <a:ext uri="{FF2B5EF4-FFF2-40B4-BE49-F238E27FC236}">
                <a16:creationId xmlns:a16="http://schemas.microsoft.com/office/drawing/2014/main" id="{AE8123D6-8550-409B-BD97-E7543952405A}"/>
              </a:ext>
            </a:extLst>
          </p:cNvPr>
          <p:cNvPicPr>
            <a:picLocks noChangeAspect="1"/>
          </p:cNvPicPr>
          <p:nvPr/>
        </p:nvPicPr>
        <p:blipFill>
          <a:blip r:embed="rId3"/>
          <a:stretch>
            <a:fillRect/>
          </a:stretch>
        </p:blipFill>
        <p:spPr>
          <a:xfrm>
            <a:off x="5815012" y="3217069"/>
            <a:ext cx="4829175" cy="3048000"/>
          </a:xfrm>
          <a:prstGeom prst="rect">
            <a:avLst/>
          </a:prstGeom>
        </p:spPr>
      </p:pic>
    </p:spTree>
    <p:extLst>
      <p:ext uri="{BB962C8B-B14F-4D97-AF65-F5344CB8AC3E}">
        <p14:creationId xmlns:p14="http://schemas.microsoft.com/office/powerpoint/2010/main" val="1223167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80104-B9A9-47AF-9F92-9730BB5440B0}"/>
              </a:ext>
            </a:extLst>
          </p:cNvPr>
          <p:cNvSpPr>
            <a:spLocks noGrp="1"/>
          </p:cNvSpPr>
          <p:nvPr>
            <p:ph type="title"/>
          </p:nvPr>
        </p:nvSpPr>
        <p:spPr/>
        <p:txBody>
          <a:bodyPr>
            <a:normAutofit/>
          </a:bodyPr>
          <a:lstStyle/>
          <a:p>
            <a:r>
              <a:rPr lang="en-GB" dirty="0"/>
              <a:t>Organiser </a:t>
            </a:r>
            <a:r>
              <a:rPr lang="en-GB" strike="sngStrike" dirty="0"/>
              <a:t>Interferes</a:t>
            </a:r>
            <a:r>
              <a:rPr lang="en-GB" dirty="0"/>
              <a:t> Has an Idea</a:t>
            </a:r>
          </a:p>
        </p:txBody>
      </p:sp>
      <p:sp>
        <p:nvSpPr>
          <p:cNvPr id="3" name="Content Placeholder 2">
            <a:extLst>
              <a:ext uri="{FF2B5EF4-FFF2-40B4-BE49-F238E27FC236}">
                <a16:creationId xmlns:a16="http://schemas.microsoft.com/office/drawing/2014/main" id="{0FE7A886-B62F-4D71-9043-2908297A48E9}"/>
              </a:ext>
            </a:extLst>
          </p:cNvPr>
          <p:cNvSpPr>
            <a:spLocks noGrp="1"/>
          </p:cNvSpPr>
          <p:nvPr>
            <p:ph idx="1"/>
          </p:nvPr>
        </p:nvSpPr>
        <p:spPr/>
        <p:txBody>
          <a:bodyPr/>
          <a:lstStyle/>
          <a:p>
            <a:pPr marL="0" indent="0">
              <a:buNone/>
            </a:pPr>
            <a:r>
              <a:rPr lang="en-GB" dirty="0"/>
              <a:t>Scenario: In the tournament pairings, there is a bye (Gerry). The sponsor, Bill Gates, wants to play that day only, and so you want put him in the pairings against the player who has the bye. The player with the bye is happy to do this. The Organiser provides the personal information necessary for him to be added to the tournament. </a:t>
            </a:r>
          </a:p>
        </p:txBody>
      </p:sp>
    </p:spTree>
    <p:extLst>
      <p:ext uri="{BB962C8B-B14F-4D97-AF65-F5344CB8AC3E}">
        <p14:creationId xmlns:p14="http://schemas.microsoft.com/office/powerpoint/2010/main" val="34485993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07A2C-B714-4C7D-831C-AFC02629358D}"/>
              </a:ext>
            </a:extLst>
          </p:cNvPr>
          <p:cNvSpPr>
            <a:spLocks noGrp="1"/>
          </p:cNvSpPr>
          <p:nvPr>
            <p:ph type="title"/>
          </p:nvPr>
        </p:nvSpPr>
        <p:spPr/>
        <p:txBody>
          <a:bodyPr/>
          <a:lstStyle/>
          <a:p>
            <a:r>
              <a:rPr lang="en-GB" dirty="0"/>
              <a:t>Standings after round 2</a:t>
            </a:r>
          </a:p>
        </p:txBody>
      </p:sp>
      <p:sp>
        <p:nvSpPr>
          <p:cNvPr id="3" name="Content Placeholder 2">
            <a:extLst>
              <a:ext uri="{FF2B5EF4-FFF2-40B4-BE49-F238E27FC236}">
                <a16:creationId xmlns:a16="http://schemas.microsoft.com/office/drawing/2014/main" id="{0FA8BF8B-8405-41E2-9A9E-6F269204C1DB}"/>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r>
              <a:rPr lang="en-GB" dirty="0"/>
              <a:t>Lists -&gt; Ranking </a:t>
            </a:r>
            <a:r>
              <a:rPr lang="en-GB" dirty="0" err="1"/>
              <a:t>Crosstable</a:t>
            </a:r>
            <a:endParaRPr lang="en-GB" dirty="0"/>
          </a:p>
        </p:txBody>
      </p:sp>
      <p:pic>
        <p:nvPicPr>
          <p:cNvPr id="5" name="Picture 4">
            <a:extLst>
              <a:ext uri="{FF2B5EF4-FFF2-40B4-BE49-F238E27FC236}">
                <a16:creationId xmlns:a16="http://schemas.microsoft.com/office/drawing/2014/main" id="{B8F0E9FC-5839-4705-9D1F-797995714858}"/>
              </a:ext>
            </a:extLst>
          </p:cNvPr>
          <p:cNvPicPr>
            <a:picLocks noChangeAspect="1"/>
          </p:cNvPicPr>
          <p:nvPr/>
        </p:nvPicPr>
        <p:blipFill>
          <a:blip r:embed="rId2"/>
          <a:stretch>
            <a:fillRect/>
          </a:stretch>
        </p:blipFill>
        <p:spPr>
          <a:xfrm>
            <a:off x="1067502" y="1825625"/>
            <a:ext cx="5538085" cy="1127125"/>
          </a:xfrm>
          <a:prstGeom prst="rect">
            <a:avLst/>
          </a:prstGeom>
        </p:spPr>
      </p:pic>
      <p:pic>
        <p:nvPicPr>
          <p:cNvPr id="4" name="Picture 3">
            <a:extLst>
              <a:ext uri="{FF2B5EF4-FFF2-40B4-BE49-F238E27FC236}">
                <a16:creationId xmlns:a16="http://schemas.microsoft.com/office/drawing/2014/main" id="{B463F74D-35A6-47C0-83FE-BB5EAAAF4D42}"/>
              </a:ext>
            </a:extLst>
          </p:cNvPr>
          <p:cNvPicPr>
            <a:picLocks noChangeAspect="1"/>
          </p:cNvPicPr>
          <p:nvPr/>
        </p:nvPicPr>
        <p:blipFill>
          <a:blip r:embed="rId3"/>
          <a:stretch>
            <a:fillRect/>
          </a:stretch>
        </p:blipFill>
        <p:spPr>
          <a:xfrm>
            <a:off x="5472112" y="3338512"/>
            <a:ext cx="6391275" cy="3057525"/>
          </a:xfrm>
          <a:prstGeom prst="rect">
            <a:avLst/>
          </a:prstGeom>
        </p:spPr>
      </p:pic>
    </p:spTree>
    <p:extLst>
      <p:ext uri="{BB962C8B-B14F-4D97-AF65-F5344CB8AC3E}">
        <p14:creationId xmlns:p14="http://schemas.microsoft.com/office/powerpoint/2010/main" val="2602543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16CC4-F740-46B6-A831-576664DC555B}"/>
              </a:ext>
            </a:extLst>
          </p:cNvPr>
          <p:cNvSpPr>
            <a:spLocks noGrp="1"/>
          </p:cNvSpPr>
          <p:nvPr>
            <p:ph type="title"/>
          </p:nvPr>
        </p:nvSpPr>
        <p:spPr/>
        <p:txBody>
          <a:bodyPr/>
          <a:lstStyle/>
          <a:p>
            <a:r>
              <a:rPr lang="en-GB" dirty="0"/>
              <a:t>Process for a Late Entrant</a:t>
            </a:r>
          </a:p>
        </p:txBody>
      </p:sp>
      <p:sp>
        <p:nvSpPr>
          <p:cNvPr id="3" name="Content Placeholder 2">
            <a:extLst>
              <a:ext uri="{FF2B5EF4-FFF2-40B4-BE49-F238E27FC236}">
                <a16:creationId xmlns:a16="http://schemas.microsoft.com/office/drawing/2014/main" id="{442F0AFA-13BF-4F8F-A1DE-64A66080AAAD}"/>
              </a:ext>
            </a:extLst>
          </p:cNvPr>
          <p:cNvSpPr>
            <a:spLocks noGrp="1"/>
          </p:cNvSpPr>
          <p:nvPr>
            <p:ph idx="1"/>
          </p:nvPr>
        </p:nvSpPr>
        <p:spPr/>
        <p:txBody>
          <a:bodyPr/>
          <a:lstStyle/>
          <a:p>
            <a:pPr marL="514350" indent="-514350">
              <a:buAutoNum type="arabicPeriod"/>
            </a:pPr>
            <a:r>
              <a:rPr lang="en-GB" dirty="0"/>
              <a:t>Add the player (either via a rating list or manually)</a:t>
            </a:r>
          </a:p>
          <a:p>
            <a:pPr marL="514350" indent="-514350">
              <a:buAutoNum type="arabicPeriod"/>
            </a:pPr>
            <a:r>
              <a:rPr lang="en-GB" dirty="0"/>
              <a:t>Resort the starting rank list</a:t>
            </a:r>
          </a:p>
          <a:p>
            <a:pPr marL="514350" indent="-514350">
              <a:buAutoNum type="arabicPeriod"/>
            </a:pPr>
            <a:r>
              <a:rPr lang="en-GB" dirty="0"/>
              <a:t>Change the player’s exclusions so he is only paired in the rounds he intends to play</a:t>
            </a:r>
          </a:p>
          <a:p>
            <a:pPr marL="514350" indent="-514350">
              <a:buAutoNum type="arabicPeriod"/>
            </a:pPr>
            <a:r>
              <a:rPr lang="en-GB" dirty="0"/>
              <a:t>Add the pairing via Set New Player</a:t>
            </a:r>
          </a:p>
          <a:p>
            <a:pPr marL="514350" indent="-514350">
              <a:buAutoNum type="arabicPeriod"/>
            </a:pPr>
            <a:endParaRPr lang="en-GB" dirty="0"/>
          </a:p>
          <a:p>
            <a:pPr marL="0" indent="0">
              <a:buNone/>
            </a:pPr>
            <a:r>
              <a:rPr lang="en-GB" dirty="0"/>
              <a:t>Attempt steps 1, 2 and 3 with the following player:  </a:t>
            </a:r>
          </a:p>
        </p:txBody>
      </p:sp>
      <p:pic>
        <p:nvPicPr>
          <p:cNvPr id="5" name="Picture 4">
            <a:extLst>
              <a:ext uri="{FF2B5EF4-FFF2-40B4-BE49-F238E27FC236}">
                <a16:creationId xmlns:a16="http://schemas.microsoft.com/office/drawing/2014/main" id="{5887EDEA-5D64-42AD-8CF2-1F7408478562}"/>
              </a:ext>
            </a:extLst>
          </p:cNvPr>
          <p:cNvPicPr>
            <a:picLocks noChangeAspect="1"/>
          </p:cNvPicPr>
          <p:nvPr/>
        </p:nvPicPr>
        <p:blipFill>
          <a:blip r:embed="rId2"/>
          <a:stretch>
            <a:fillRect/>
          </a:stretch>
        </p:blipFill>
        <p:spPr>
          <a:xfrm>
            <a:off x="133162" y="5278092"/>
            <a:ext cx="11978936" cy="396250"/>
          </a:xfrm>
          <a:prstGeom prst="rect">
            <a:avLst/>
          </a:prstGeom>
        </p:spPr>
      </p:pic>
    </p:spTree>
    <p:extLst>
      <p:ext uri="{BB962C8B-B14F-4D97-AF65-F5344CB8AC3E}">
        <p14:creationId xmlns:p14="http://schemas.microsoft.com/office/powerpoint/2010/main" val="2990148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A620A-C402-4779-BE7B-AF2FEF067886}"/>
              </a:ext>
            </a:extLst>
          </p:cNvPr>
          <p:cNvSpPr>
            <a:spLocks noGrp="1"/>
          </p:cNvSpPr>
          <p:nvPr>
            <p:ph type="title"/>
          </p:nvPr>
        </p:nvSpPr>
        <p:spPr/>
        <p:txBody>
          <a:bodyPr/>
          <a:lstStyle/>
          <a:p>
            <a:r>
              <a:rPr lang="en-GB" dirty="0"/>
              <a:t>Set New Player</a:t>
            </a:r>
          </a:p>
        </p:txBody>
      </p:sp>
      <p:pic>
        <p:nvPicPr>
          <p:cNvPr id="4" name="Content Placeholder 3">
            <a:extLst>
              <a:ext uri="{FF2B5EF4-FFF2-40B4-BE49-F238E27FC236}">
                <a16:creationId xmlns:a16="http://schemas.microsoft.com/office/drawing/2014/main" id="{43D3C16A-CD3B-4299-9BC0-C12E93E043F6}"/>
              </a:ext>
            </a:extLst>
          </p:cNvPr>
          <p:cNvPicPr>
            <a:picLocks noGrp="1" noChangeAspect="1"/>
          </p:cNvPicPr>
          <p:nvPr>
            <p:ph idx="1"/>
          </p:nvPr>
        </p:nvPicPr>
        <p:blipFill>
          <a:blip r:embed="rId2"/>
          <a:stretch>
            <a:fillRect/>
          </a:stretch>
        </p:blipFill>
        <p:spPr>
          <a:xfrm>
            <a:off x="838200" y="1600200"/>
            <a:ext cx="5724525" cy="1828800"/>
          </a:xfrm>
          <a:prstGeom prst="rect">
            <a:avLst/>
          </a:prstGeom>
        </p:spPr>
      </p:pic>
      <p:sp>
        <p:nvSpPr>
          <p:cNvPr id="5" name="TextBox 4">
            <a:extLst>
              <a:ext uri="{FF2B5EF4-FFF2-40B4-BE49-F238E27FC236}">
                <a16:creationId xmlns:a16="http://schemas.microsoft.com/office/drawing/2014/main" id="{410C0AEE-8000-414E-A323-5204FBEFEC9C}"/>
              </a:ext>
            </a:extLst>
          </p:cNvPr>
          <p:cNvSpPr txBox="1"/>
          <p:nvPr/>
        </p:nvSpPr>
        <p:spPr>
          <a:xfrm>
            <a:off x="838200" y="3429000"/>
            <a:ext cx="10240617" cy="2246769"/>
          </a:xfrm>
          <a:prstGeom prst="rect">
            <a:avLst/>
          </a:prstGeom>
          <a:noFill/>
        </p:spPr>
        <p:txBody>
          <a:bodyPr wrap="square" rtlCol="0">
            <a:spAutoFit/>
          </a:bodyPr>
          <a:lstStyle/>
          <a:p>
            <a:r>
              <a:rPr lang="en-GB" sz="2800" dirty="0"/>
              <a:t>It would be very easy to select “Manual pairings…” – note that this will only make manual pairings for the next round.</a:t>
            </a:r>
          </a:p>
          <a:p>
            <a:endParaRPr lang="en-GB" sz="2800" dirty="0"/>
          </a:p>
          <a:p>
            <a:r>
              <a:rPr lang="en-GB" sz="2800" dirty="0"/>
              <a:t>In order to make changes to the current round, you need to click “Set new player…” </a:t>
            </a:r>
          </a:p>
        </p:txBody>
      </p:sp>
    </p:spTree>
    <p:extLst>
      <p:ext uri="{BB962C8B-B14F-4D97-AF65-F5344CB8AC3E}">
        <p14:creationId xmlns:p14="http://schemas.microsoft.com/office/powerpoint/2010/main" val="645347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A6E10-4BE7-4178-887A-9E9354772077}"/>
              </a:ext>
            </a:extLst>
          </p:cNvPr>
          <p:cNvSpPr>
            <a:spLocks noGrp="1"/>
          </p:cNvSpPr>
          <p:nvPr>
            <p:ph type="title"/>
          </p:nvPr>
        </p:nvSpPr>
        <p:spPr/>
        <p:txBody>
          <a:bodyPr/>
          <a:lstStyle/>
          <a:p>
            <a:r>
              <a:rPr lang="en-GB" dirty="0"/>
              <a:t>Set New Player</a:t>
            </a:r>
          </a:p>
        </p:txBody>
      </p:sp>
      <p:sp>
        <p:nvSpPr>
          <p:cNvPr id="3" name="Content Placeholder 2">
            <a:extLst>
              <a:ext uri="{FF2B5EF4-FFF2-40B4-BE49-F238E27FC236}">
                <a16:creationId xmlns:a16="http://schemas.microsoft.com/office/drawing/2014/main" id="{5C5F182D-27AC-460A-AA85-E438672320DD}"/>
              </a:ext>
            </a:extLst>
          </p:cNvPr>
          <p:cNvSpPr>
            <a:spLocks noGrp="1"/>
          </p:cNvSpPr>
          <p:nvPr>
            <p:ph idx="1"/>
          </p:nvPr>
        </p:nvSpPr>
        <p:spPr>
          <a:xfrm>
            <a:off x="8229600" y="1825625"/>
            <a:ext cx="3124200" cy="4629150"/>
          </a:xfrm>
        </p:spPr>
        <p:txBody>
          <a:bodyPr/>
          <a:lstStyle/>
          <a:p>
            <a:r>
              <a:rPr lang="en-GB" dirty="0"/>
              <a:t>Left window contains the unpaired players</a:t>
            </a:r>
          </a:p>
          <a:p>
            <a:r>
              <a:rPr lang="en-GB" dirty="0"/>
              <a:t>Top window contains the pairings</a:t>
            </a:r>
          </a:p>
          <a:p>
            <a:r>
              <a:rPr lang="en-GB" dirty="0"/>
              <a:t>“Remove pairing” and “Change Colour” do what you think they do!</a:t>
            </a:r>
          </a:p>
        </p:txBody>
      </p:sp>
      <p:pic>
        <p:nvPicPr>
          <p:cNvPr id="8" name="Picture 7">
            <a:extLst>
              <a:ext uri="{FF2B5EF4-FFF2-40B4-BE49-F238E27FC236}">
                <a16:creationId xmlns:a16="http://schemas.microsoft.com/office/drawing/2014/main" id="{A323F5A8-1A0D-4260-A47F-C770488391BE}"/>
              </a:ext>
            </a:extLst>
          </p:cNvPr>
          <p:cNvPicPr>
            <a:picLocks noChangeAspect="1"/>
          </p:cNvPicPr>
          <p:nvPr/>
        </p:nvPicPr>
        <p:blipFill>
          <a:blip r:embed="rId2"/>
          <a:stretch>
            <a:fillRect/>
          </a:stretch>
        </p:blipFill>
        <p:spPr>
          <a:xfrm>
            <a:off x="64328" y="1690688"/>
            <a:ext cx="8165272" cy="4566504"/>
          </a:xfrm>
          <a:prstGeom prst="rect">
            <a:avLst/>
          </a:prstGeom>
        </p:spPr>
      </p:pic>
    </p:spTree>
    <p:extLst>
      <p:ext uri="{BB962C8B-B14F-4D97-AF65-F5344CB8AC3E}">
        <p14:creationId xmlns:p14="http://schemas.microsoft.com/office/powerpoint/2010/main" val="1611788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46934-B93A-44DD-A9DB-CE464B5304C2}"/>
              </a:ext>
            </a:extLst>
          </p:cNvPr>
          <p:cNvSpPr>
            <a:spLocks noGrp="1"/>
          </p:cNvSpPr>
          <p:nvPr>
            <p:ph type="title"/>
          </p:nvPr>
        </p:nvSpPr>
        <p:spPr/>
        <p:txBody>
          <a:bodyPr/>
          <a:lstStyle/>
          <a:p>
            <a:r>
              <a:rPr lang="en-GB" dirty="0"/>
              <a:t>Adding the Pairing</a:t>
            </a:r>
          </a:p>
        </p:txBody>
      </p:sp>
      <p:sp>
        <p:nvSpPr>
          <p:cNvPr id="3" name="Content Placeholder 2">
            <a:extLst>
              <a:ext uri="{FF2B5EF4-FFF2-40B4-BE49-F238E27FC236}">
                <a16:creationId xmlns:a16="http://schemas.microsoft.com/office/drawing/2014/main" id="{09722657-8991-4A93-B9E2-DCA4622C10B8}"/>
              </a:ext>
            </a:extLst>
          </p:cNvPr>
          <p:cNvSpPr>
            <a:spLocks noGrp="1"/>
          </p:cNvSpPr>
          <p:nvPr>
            <p:ph idx="1"/>
          </p:nvPr>
        </p:nvSpPr>
        <p:spPr>
          <a:xfrm>
            <a:off x="8220074" y="1690688"/>
            <a:ext cx="3786396" cy="4610100"/>
          </a:xfrm>
        </p:spPr>
        <p:txBody>
          <a:bodyPr>
            <a:normAutofit/>
          </a:bodyPr>
          <a:lstStyle/>
          <a:p>
            <a:r>
              <a:rPr lang="en-GB" dirty="0"/>
              <a:t>Click on the names in the left panel: Gates and Johnstone</a:t>
            </a:r>
          </a:p>
          <a:p>
            <a:r>
              <a:rPr lang="en-GB" dirty="0"/>
              <a:t>Two suggested pairings come up, the main suggestion being best for the colours so far</a:t>
            </a:r>
          </a:p>
          <a:p>
            <a:r>
              <a:rPr lang="en-GB" dirty="0"/>
              <a:t>Click “pair” (1</a:t>
            </a:r>
            <a:r>
              <a:rPr lang="en-GB" baseline="30000" dirty="0"/>
              <a:t>st</a:t>
            </a:r>
            <a:r>
              <a:rPr lang="en-GB" dirty="0"/>
              <a:t> option) to add the game to the list of pairings</a:t>
            </a:r>
          </a:p>
        </p:txBody>
      </p:sp>
      <p:pic>
        <p:nvPicPr>
          <p:cNvPr id="5" name="Picture 4">
            <a:extLst>
              <a:ext uri="{FF2B5EF4-FFF2-40B4-BE49-F238E27FC236}">
                <a16:creationId xmlns:a16="http://schemas.microsoft.com/office/drawing/2014/main" id="{F5484476-0F40-4BFD-876E-08BA2FB6428D}"/>
              </a:ext>
            </a:extLst>
          </p:cNvPr>
          <p:cNvPicPr>
            <a:picLocks noChangeAspect="1"/>
          </p:cNvPicPr>
          <p:nvPr/>
        </p:nvPicPr>
        <p:blipFill>
          <a:blip r:embed="rId2"/>
          <a:stretch>
            <a:fillRect/>
          </a:stretch>
        </p:blipFill>
        <p:spPr>
          <a:xfrm>
            <a:off x="97517" y="1690688"/>
            <a:ext cx="8122557" cy="4610100"/>
          </a:xfrm>
          <a:prstGeom prst="rect">
            <a:avLst/>
          </a:prstGeom>
        </p:spPr>
      </p:pic>
    </p:spTree>
    <p:extLst>
      <p:ext uri="{BB962C8B-B14F-4D97-AF65-F5344CB8AC3E}">
        <p14:creationId xmlns:p14="http://schemas.microsoft.com/office/powerpoint/2010/main" val="3906111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54FD7-35F3-4FB0-9ED1-794CA0C5A9D1}"/>
              </a:ext>
            </a:extLst>
          </p:cNvPr>
          <p:cNvSpPr>
            <a:spLocks noGrp="1"/>
          </p:cNvSpPr>
          <p:nvPr>
            <p:ph type="title"/>
          </p:nvPr>
        </p:nvSpPr>
        <p:spPr/>
        <p:txBody>
          <a:bodyPr/>
          <a:lstStyle/>
          <a:p>
            <a:r>
              <a:rPr lang="en-GB" dirty="0"/>
              <a:t>Do you really want to?</a:t>
            </a:r>
          </a:p>
        </p:txBody>
      </p:sp>
      <p:sp>
        <p:nvSpPr>
          <p:cNvPr id="3" name="Content Placeholder 2">
            <a:extLst>
              <a:ext uri="{FF2B5EF4-FFF2-40B4-BE49-F238E27FC236}">
                <a16:creationId xmlns:a16="http://schemas.microsoft.com/office/drawing/2014/main" id="{12E57CC1-E095-4077-AEC7-82CFFD0698B2}"/>
              </a:ext>
            </a:extLst>
          </p:cNvPr>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en-GB" dirty="0"/>
              <a:t>Yes, we do want to change the pairing of a player paired in advance.</a:t>
            </a:r>
          </a:p>
          <a:p>
            <a:pPr marL="0" indent="0">
              <a:buNone/>
            </a:pPr>
            <a:endParaRPr lang="en-GB" dirty="0"/>
          </a:p>
          <a:p>
            <a:pPr marL="0" indent="0">
              <a:buNone/>
            </a:pPr>
            <a:r>
              <a:rPr lang="en-GB" dirty="0"/>
              <a:t>This will add the pairing, and it will appear at the bottom of Enter Results on board 7:</a:t>
            </a:r>
          </a:p>
        </p:txBody>
      </p:sp>
      <p:pic>
        <p:nvPicPr>
          <p:cNvPr id="4" name="Picture 3">
            <a:extLst>
              <a:ext uri="{FF2B5EF4-FFF2-40B4-BE49-F238E27FC236}">
                <a16:creationId xmlns:a16="http://schemas.microsoft.com/office/drawing/2014/main" id="{4261E77B-374B-4B20-A47B-DCC585B25184}"/>
              </a:ext>
            </a:extLst>
          </p:cNvPr>
          <p:cNvPicPr>
            <a:picLocks noChangeAspect="1"/>
          </p:cNvPicPr>
          <p:nvPr/>
        </p:nvPicPr>
        <p:blipFill>
          <a:blip r:embed="rId2"/>
          <a:stretch>
            <a:fillRect/>
          </a:stretch>
        </p:blipFill>
        <p:spPr>
          <a:xfrm>
            <a:off x="4387973" y="2068960"/>
            <a:ext cx="3238500" cy="1724025"/>
          </a:xfrm>
          <a:prstGeom prst="rect">
            <a:avLst/>
          </a:prstGeom>
        </p:spPr>
      </p:pic>
      <p:pic>
        <p:nvPicPr>
          <p:cNvPr id="7" name="Picture 6">
            <a:extLst>
              <a:ext uri="{FF2B5EF4-FFF2-40B4-BE49-F238E27FC236}">
                <a16:creationId xmlns:a16="http://schemas.microsoft.com/office/drawing/2014/main" id="{E68FB15B-BD29-413E-9F51-476CE0788620}"/>
              </a:ext>
            </a:extLst>
          </p:cNvPr>
          <p:cNvPicPr>
            <a:picLocks noChangeAspect="1"/>
          </p:cNvPicPr>
          <p:nvPr/>
        </p:nvPicPr>
        <p:blipFill>
          <a:blip r:embed="rId3"/>
          <a:stretch>
            <a:fillRect/>
          </a:stretch>
        </p:blipFill>
        <p:spPr>
          <a:xfrm>
            <a:off x="4485303" y="5573743"/>
            <a:ext cx="5991225" cy="238125"/>
          </a:xfrm>
          <a:prstGeom prst="rect">
            <a:avLst/>
          </a:prstGeom>
        </p:spPr>
      </p:pic>
    </p:spTree>
    <p:extLst>
      <p:ext uri="{BB962C8B-B14F-4D97-AF65-F5344CB8AC3E}">
        <p14:creationId xmlns:p14="http://schemas.microsoft.com/office/powerpoint/2010/main" val="2021780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C1A35-D336-41D8-BAD2-93E921FEDF0D}"/>
              </a:ext>
            </a:extLst>
          </p:cNvPr>
          <p:cNvSpPr>
            <a:spLocks noGrp="1"/>
          </p:cNvSpPr>
          <p:nvPr>
            <p:ph type="title"/>
          </p:nvPr>
        </p:nvSpPr>
        <p:spPr/>
        <p:txBody>
          <a:bodyPr/>
          <a:lstStyle/>
          <a:p>
            <a:r>
              <a:rPr lang="en-GB" dirty="0"/>
              <a:t>Late Entrant</a:t>
            </a:r>
          </a:p>
        </p:txBody>
      </p:sp>
      <p:sp>
        <p:nvSpPr>
          <p:cNvPr id="3" name="Content Placeholder 2">
            <a:extLst>
              <a:ext uri="{FF2B5EF4-FFF2-40B4-BE49-F238E27FC236}">
                <a16:creationId xmlns:a16="http://schemas.microsoft.com/office/drawing/2014/main" id="{AF3CF33F-4119-4B65-B08E-B30ADA492972}"/>
              </a:ext>
            </a:extLst>
          </p:cNvPr>
          <p:cNvSpPr>
            <a:spLocks noGrp="1"/>
          </p:cNvSpPr>
          <p:nvPr>
            <p:ph idx="1"/>
          </p:nvPr>
        </p:nvSpPr>
        <p:spPr/>
        <p:txBody>
          <a:bodyPr/>
          <a:lstStyle/>
          <a:p>
            <a:pPr marL="0" indent="0">
              <a:buNone/>
            </a:pPr>
            <a:r>
              <a:rPr lang="en-GB" dirty="0"/>
              <a:t>Scenario: Billy </a:t>
            </a:r>
            <a:r>
              <a:rPr lang="en-GB" dirty="0" err="1"/>
              <a:t>Nomates</a:t>
            </a:r>
            <a:r>
              <a:rPr lang="en-GB" dirty="0"/>
              <a:t> shortly before the start of Round 2 who has not entered the tournament. He explains that he had hoped to enter on the day before Round 1, but he missed his train connection and has thus arrived late.</a:t>
            </a:r>
          </a:p>
          <a:p>
            <a:pPr marL="0" indent="0">
              <a:buNone/>
            </a:pPr>
            <a:endParaRPr lang="en-GB" dirty="0"/>
          </a:p>
          <a:p>
            <a:pPr marL="0" indent="0">
              <a:buNone/>
            </a:pPr>
            <a:r>
              <a:rPr lang="en-GB" dirty="0"/>
              <a:t>He seems to be otherwise well-organised and knows precisely what information you need to put him in the tournament, so you decide to enter him into the tournament and undertake to try to find a game for him. </a:t>
            </a:r>
          </a:p>
        </p:txBody>
      </p:sp>
    </p:spTree>
    <p:extLst>
      <p:ext uri="{BB962C8B-B14F-4D97-AF65-F5344CB8AC3E}">
        <p14:creationId xmlns:p14="http://schemas.microsoft.com/office/powerpoint/2010/main" val="3844327672"/>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TM04033923[[fn=Depth]]</Template>
  <TotalTime>616</TotalTime>
  <Words>1203</Words>
  <Application>Microsoft Office PowerPoint</Application>
  <PresentationFormat>Widescreen</PresentationFormat>
  <Paragraphs>140</Paragraphs>
  <Slides>30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Corbel</vt:lpstr>
      <vt:lpstr>Depth</vt:lpstr>
      <vt:lpstr>Set New Player</vt:lpstr>
      <vt:lpstr>Things Go Wrong</vt:lpstr>
      <vt:lpstr>Organiser Interferes Has an Idea</vt:lpstr>
      <vt:lpstr>Process for a Late Entrant</vt:lpstr>
      <vt:lpstr>Set New Player</vt:lpstr>
      <vt:lpstr>Set New Player</vt:lpstr>
      <vt:lpstr>Adding the Pairing</vt:lpstr>
      <vt:lpstr>Do you really want to?</vt:lpstr>
      <vt:lpstr>Late Entrant</vt:lpstr>
      <vt:lpstr>Add the Late Entrant</vt:lpstr>
      <vt:lpstr>Adding the Late Entrant</vt:lpstr>
      <vt:lpstr>Re-pairing</vt:lpstr>
      <vt:lpstr>Re-pairings</vt:lpstr>
      <vt:lpstr>Re-pairings</vt:lpstr>
      <vt:lpstr>Re-pairings</vt:lpstr>
      <vt:lpstr>Accident with Requested Bye</vt:lpstr>
      <vt:lpstr>No-shows</vt:lpstr>
      <vt:lpstr>Defaults</vt:lpstr>
      <vt:lpstr>Re-pairings – Set New Player</vt:lpstr>
      <vt:lpstr>Re-pairings – Set New Player</vt:lpstr>
      <vt:lpstr>Re-pairings – Set New Player</vt:lpstr>
      <vt:lpstr>Re-pairings – Set New Player</vt:lpstr>
      <vt:lpstr>Re-pairings – Set New Player</vt:lpstr>
      <vt:lpstr>Wrong Colour</vt:lpstr>
      <vt:lpstr>Wrong Colour</vt:lpstr>
      <vt:lpstr>Results for Round 2!</vt:lpstr>
      <vt:lpstr>Pairings for Round 3</vt:lpstr>
      <vt:lpstr>Pairings for Round 3</vt:lpstr>
      <vt:lpstr>Standings after round 2</vt:lpstr>
      <vt:lpstr>Standings after round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 New Player</dc:title>
  <dc:creator>Alex Holowczak</dc:creator>
  <cp:lastModifiedBy>Douglas Vleeshhouwer</cp:lastModifiedBy>
  <cp:revision>40</cp:revision>
  <dcterms:created xsi:type="dcterms:W3CDTF">2020-02-17T11:50:45Z</dcterms:created>
  <dcterms:modified xsi:type="dcterms:W3CDTF">2020-03-09T19:27:07Z</dcterms:modified>
</cp:coreProperties>
</file>