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1"/>
  </p:sldMasterIdLst>
  <p:sldIdLst>
    <p:sldId id="256" r:id="rId2"/>
    <p:sldId id="257" r:id="rId3"/>
    <p:sldId id="258" r:id="rId4"/>
    <p:sldId id="259" r:id="rId5"/>
    <p:sldId id="260" r:id="rId6"/>
    <p:sldId id="261" r:id="rId7"/>
    <p:sldId id="286" r:id="rId8"/>
    <p:sldId id="262"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2" r:id="rId27"/>
    <p:sldId id="283" r:id="rId28"/>
    <p:sldId id="284" r:id="rId29"/>
    <p:sldId id="285"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uglas Vleeshhouwer" initials="DV" lastIdx="1" clrIdx="0">
    <p:extLst>
      <p:ext uri="{19B8F6BF-5375-455C-9EA6-DF929625EA0E}">
        <p15:presenceInfo xmlns:p15="http://schemas.microsoft.com/office/powerpoint/2012/main" userId="ef6556fab49aacb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6" d="100"/>
          <a:sy n="86" d="100"/>
        </p:scale>
        <p:origin x="56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3-09T13:35:23.724" idx="1">
    <p:pos x="10" y="10"/>
    <p:text/>
    <p:extLst>
      <p:ext uri="{C676402C-5697-4E1C-873F-D02D1690AC5C}">
        <p15:threadingInfo xmlns:p15="http://schemas.microsoft.com/office/powerpoint/2012/main" timeZoneBias="0"/>
      </p:ext>
    </p:extLst>
  </p:cm>
</p:cmLst>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C6F4D685-CDA3-4577-8FC1-E0104B545838}" type="datetimeFigureOut">
              <a:rPr lang="en-GB" smtClean="0"/>
              <a:t>09/03/2020</a:t>
            </a:fld>
            <a:endParaRPr lang="en-GB"/>
          </a:p>
        </p:txBody>
      </p:sp>
      <p:sp>
        <p:nvSpPr>
          <p:cNvPr id="5" name="Footer Placeholder 4"/>
          <p:cNvSpPr>
            <a:spLocks noGrp="1"/>
          </p:cNvSpPr>
          <p:nvPr>
            <p:ph type="ftr" sz="quarter" idx="11"/>
          </p:nvPr>
        </p:nvSpPr>
        <p:spPr>
          <a:xfrm>
            <a:off x="1876424" y="5410201"/>
            <a:ext cx="5124886" cy="365125"/>
          </a:xfrm>
        </p:spPr>
        <p:txBody>
          <a:bodyPr/>
          <a:lstStyle/>
          <a:p>
            <a:endParaRPr lang="en-GB"/>
          </a:p>
        </p:txBody>
      </p:sp>
      <p:sp>
        <p:nvSpPr>
          <p:cNvPr id="6" name="Slide Number Placeholder 5"/>
          <p:cNvSpPr>
            <a:spLocks noGrp="1"/>
          </p:cNvSpPr>
          <p:nvPr>
            <p:ph type="sldNum" sz="quarter" idx="12"/>
          </p:nvPr>
        </p:nvSpPr>
        <p:spPr>
          <a:xfrm>
            <a:off x="9896911" y="5410199"/>
            <a:ext cx="771089" cy="365125"/>
          </a:xfrm>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2392177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6F4D685-CDA3-4577-8FC1-E0104B545838}"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2251457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6F4D685-CDA3-4577-8FC1-E0104B545838}"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3188243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6F4D685-CDA3-4577-8FC1-E0104B545838}"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31C702-ABB3-4C2E-ADE5-7A2F9427DC09}" type="slidenum">
              <a:rPr lang="en-GB" smtClean="0"/>
              <a:t>‹#›</a:t>
            </a:fld>
            <a:endParaRPr lang="en-GB"/>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59739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6F4D685-CDA3-4577-8FC1-E0104B545838}"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32674295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C6F4D685-CDA3-4577-8FC1-E0104B545838}" type="datetimeFigureOut">
              <a:rPr lang="en-GB" smtClean="0"/>
              <a:t>09/03/2020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12695772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C6F4D685-CDA3-4577-8FC1-E0104B545838}" type="datetimeFigureOut">
              <a:rPr lang="en-GB" smtClean="0"/>
              <a:t>09/03/2020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272198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F4D685-CDA3-4577-8FC1-E0104B545838}" type="datetimeFigureOut">
              <a:rPr lang="en-GB" smtClean="0"/>
              <a:t>09/03/2020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6949214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F4D685-CDA3-4577-8FC1-E0104B545838}" type="datetimeFigureOut">
              <a:rPr lang="en-GB" smtClean="0"/>
              <a:t>09/03/2020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1707737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F4D685-CDA3-4577-8FC1-E0104B545838}" type="datetimeFigureOut">
              <a:rPr lang="en-GB" smtClean="0"/>
              <a:t>09/03/2020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2466947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F4D685-CDA3-4577-8FC1-E0104B545838}" type="datetimeFigureOut">
              <a:rPr lang="en-GB" smtClean="0"/>
              <a:t>09/03/2020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2629355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6F4D685-CDA3-4577-8FC1-E0104B545838}" type="datetimeFigureOut">
              <a:rPr lang="en-GB" smtClean="0"/>
              <a:t>09/03/2020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494584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6F4D685-CDA3-4577-8FC1-E0104B545838}"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3842980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6F4D685-CDA3-4577-8FC1-E0104B545838}" type="datetimeFigureOut">
              <a:rPr lang="en-GB" smtClean="0"/>
              <a:t>09/03/2020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3318910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6F4D685-CDA3-4577-8FC1-E0104B545838}" type="datetimeFigureOut">
              <a:rPr lang="en-GB" smtClean="0"/>
              <a:t>09/03/2020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1354370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F4D685-CDA3-4577-8FC1-E0104B545838}" type="datetimeFigureOut">
              <a:rPr lang="en-GB" smtClean="0"/>
              <a:t>09/03/2020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1572308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6F4D685-CDA3-4577-8FC1-E0104B545838}"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1400144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6F4D685-CDA3-4577-8FC1-E0104B545838}"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631C702-ABB3-4C2E-ADE5-7A2F9427DC09}" type="slidenum">
              <a:rPr lang="en-GB" smtClean="0"/>
              <a:t>‹#›</a:t>
            </a:fld>
            <a:endParaRPr lang="en-GB"/>
          </a:p>
        </p:txBody>
      </p:sp>
    </p:spTree>
    <p:extLst>
      <p:ext uri="{BB962C8B-B14F-4D97-AF65-F5344CB8AC3E}">
        <p14:creationId xmlns:p14="http://schemas.microsoft.com/office/powerpoint/2010/main" val="1463957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0">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6F4D685-CDA3-4577-8FC1-E0104B545838}" type="datetimeFigureOut">
              <a:rPr lang="en-GB" smtClean="0"/>
              <a:t>09/03/2020</a:t>
            </a:fld>
            <a:endParaRPr lang="en-GB"/>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8631C702-ABB3-4C2E-ADE5-7A2F9427DC09}" type="slidenum">
              <a:rPr lang="en-GB" smtClean="0"/>
              <a:t>‹#›</a:t>
            </a:fld>
            <a:endParaRPr lang="en-GB"/>
          </a:p>
        </p:txBody>
      </p:sp>
    </p:spTree>
    <p:extLst>
      <p:ext uri="{BB962C8B-B14F-4D97-AF65-F5344CB8AC3E}">
        <p14:creationId xmlns:p14="http://schemas.microsoft.com/office/powerpoint/2010/main" val="415190561"/>
      </p:ext>
    </p:extLst>
  </p:cSld>
  <p:clrMap bg1="dk1" tx1="lt1" bg2="dk2"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5044F-06A1-4AB4-9168-0486E0952E12}"/>
              </a:ext>
            </a:extLst>
          </p:cNvPr>
          <p:cNvSpPr>
            <a:spLocks noGrp="1"/>
          </p:cNvSpPr>
          <p:nvPr>
            <p:ph type="ctrTitle"/>
          </p:nvPr>
        </p:nvSpPr>
        <p:spPr/>
        <p:txBody>
          <a:bodyPr/>
          <a:lstStyle/>
          <a:p>
            <a:r>
              <a:rPr lang="en-GB" dirty="0"/>
              <a:t>Pairings and results</a:t>
            </a:r>
          </a:p>
        </p:txBody>
      </p:sp>
      <p:sp>
        <p:nvSpPr>
          <p:cNvPr id="3" name="Subtitle 2">
            <a:extLst>
              <a:ext uri="{FF2B5EF4-FFF2-40B4-BE49-F238E27FC236}">
                <a16:creationId xmlns:a16="http://schemas.microsoft.com/office/drawing/2014/main" id="{B0A6E75F-E0CA-4FBC-92A3-902502C207EA}"/>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42009844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B433D-70ED-4715-ABB4-473963281C36}"/>
              </a:ext>
            </a:extLst>
          </p:cNvPr>
          <p:cNvSpPr>
            <a:spLocks noGrp="1"/>
          </p:cNvSpPr>
          <p:nvPr>
            <p:ph type="title"/>
          </p:nvPr>
        </p:nvSpPr>
        <p:spPr/>
        <p:txBody>
          <a:bodyPr/>
          <a:lstStyle/>
          <a:p>
            <a:r>
              <a:rPr lang="en-GB" dirty="0"/>
              <a:t>Customising the printed lists</a:t>
            </a:r>
          </a:p>
        </p:txBody>
      </p:sp>
      <p:pic>
        <p:nvPicPr>
          <p:cNvPr id="4" name="Content Placeholder 3">
            <a:extLst>
              <a:ext uri="{FF2B5EF4-FFF2-40B4-BE49-F238E27FC236}">
                <a16:creationId xmlns:a16="http://schemas.microsoft.com/office/drawing/2014/main" id="{540EB86B-2D6B-4A2F-B86F-0BB51FFF9F64}"/>
              </a:ext>
            </a:extLst>
          </p:cNvPr>
          <p:cNvPicPr>
            <a:picLocks noGrp="1" noChangeAspect="1"/>
          </p:cNvPicPr>
          <p:nvPr>
            <p:ph idx="1"/>
          </p:nvPr>
        </p:nvPicPr>
        <p:blipFill>
          <a:blip r:embed="rId2"/>
          <a:stretch>
            <a:fillRect/>
          </a:stretch>
        </p:blipFill>
        <p:spPr>
          <a:xfrm>
            <a:off x="1141413" y="2097088"/>
            <a:ext cx="4704080" cy="3541712"/>
          </a:xfrm>
          <a:prstGeom prst="rect">
            <a:avLst/>
          </a:prstGeom>
        </p:spPr>
      </p:pic>
      <p:sp>
        <p:nvSpPr>
          <p:cNvPr id="5" name="TextBox 4">
            <a:extLst>
              <a:ext uri="{FF2B5EF4-FFF2-40B4-BE49-F238E27FC236}">
                <a16:creationId xmlns:a16="http://schemas.microsoft.com/office/drawing/2014/main" id="{E1471E24-ABD4-42D6-BD96-BF4F721E1730}"/>
              </a:ext>
            </a:extLst>
          </p:cNvPr>
          <p:cNvSpPr txBox="1"/>
          <p:nvPr/>
        </p:nvSpPr>
        <p:spPr>
          <a:xfrm>
            <a:off x="5845493" y="2097088"/>
            <a:ext cx="4888768" cy="3046988"/>
          </a:xfrm>
          <a:prstGeom prst="rect">
            <a:avLst/>
          </a:prstGeom>
          <a:noFill/>
        </p:spPr>
        <p:txBody>
          <a:bodyPr wrap="square" rtlCol="0">
            <a:spAutoFit/>
          </a:bodyPr>
          <a:lstStyle/>
          <a:p>
            <a:r>
              <a:rPr lang="en-GB" sz="2400" dirty="0"/>
              <a:t>We use “Results” rather than “Pairings” simply because that contains a hyphen in the middle of the Result column. In practice, this saves you having to do it when you take the results either for display, or by writing them on the pairing sheet in a Rapid or Blitz tournament.</a:t>
            </a:r>
          </a:p>
        </p:txBody>
      </p:sp>
    </p:spTree>
    <p:extLst>
      <p:ext uri="{BB962C8B-B14F-4D97-AF65-F5344CB8AC3E}">
        <p14:creationId xmlns:p14="http://schemas.microsoft.com/office/powerpoint/2010/main" val="1936535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0A876-CE44-4B1F-B76D-1079D03E4A69}"/>
              </a:ext>
            </a:extLst>
          </p:cNvPr>
          <p:cNvSpPr>
            <a:spLocks noGrp="1"/>
          </p:cNvSpPr>
          <p:nvPr>
            <p:ph type="title"/>
          </p:nvPr>
        </p:nvSpPr>
        <p:spPr/>
        <p:txBody>
          <a:bodyPr/>
          <a:lstStyle/>
          <a:p>
            <a:r>
              <a:rPr lang="en-GB" dirty="0"/>
              <a:t>CUSTOMISING THE PRINTED LISTS</a:t>
            </a:r>
          </a:p>
        </p:txBody>
      </p:sp>
      <p:sp>
        <p:nvSpPr>
          <p:cNvPr id="3" name="Content Placeholder 2">
            <a:extLst>
              <a:ext uri="{FF2B5EF4-FFF2-40B4-BE49-F238E27FC236}">
                <a16:creationId xmlns:a16="http://schemas.microsoft.com/office/drawing/2014/main" id="{B8BCB010-D37D-4A31-AC90-A66371A66974}"/>
              </a:ext>
            </a:extLst>
          </p:cNvPr>
          <p:cNvSpPr>
            <a:spLocks noGrp="1"/>
          </p:cNvSpPr>
          <p:nvPr>
            <p:ph idx="1"/>
          </p:nvPr>
        </p:nvSpPr>
        <p:spPr>
          <a:xfrm>
            <a:off x="1141412" y="5791200"/>
            <a:ext cx="9905999" cy="834888"/>
          </a:xfrm>
        </p:spPr>
        <p:txBody>
          <a:bodyPr/>
          <a:lstStyle/>
          <a:p>
            <a:pPr marL="0" indent="0">
              <a:buNone/>
            </a:pPr>
            <a:r>
              <a:rPr lang="en-GB" dirty="0"/>
              <a:t>What are the problems with the presentation? How could this be improved?</a:t>
            </a:r>
          </a:p>
        </p:txBody>
      </p:sp>
      <p:pic>
        <p:nvPicPr>
          <p:cNvPr id="5" name="Picture 4">
            <a:extLst>
              <a:ext uri="{FF2B5EF4-FFF2-40B4-BE49-F238E27FC236}">
                <a16:creationId xmlns:a16="http://schemas.microsoft.com/office/drawing/2014/main" id="{81D4F27B-FF62-41FC-A5F5-881E3A239130}"/>
              </a:ext>
            </a:extLst>
          </p:cNvPr>
          <p:cNvPicPr>
            <a:picLocks noChangeAspect="1"/>
          </p:cNvPicPr>
          <p:nvPr/>
        </p:nvPicPr>
        <p:blipFill>
          <a:blip r:embed="rId2"/>
          <a:stretch>
            <a:fillRect/>
          </a:stretch>
        </p:blipFill>
        <p:spPr>
          <a:xfrm>
            <a:off x="1141412" y="1589020"/>
            <a:ext cx="6650866" cy="4359014"/>
          </a:xfrm>
          <a:prstGeom prst="rect">
            <a:avLst/>
          </a:prstGeom>
        </p:spPr>
      </p:pic>
    </p:spTree>
    <p:extLst>
      <p:ext uri="{BB962C8B-B14F-4D97-AF65-F5344CB8AC3E}">
        <p14:creationId xmlns:p14="http://schemas.microsoft.com/office/powerpoint/2010/main" val="2609779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943E6-B59F-457D-90F1-103BBCB73D9E}"/>
              </a:ext>
            </a:extLst>
          </p:cNvPr>
          <p:cNvSpPr>
            <a:spLocks noGrp="1"/>
          </p:cNvSpPr>
          <p:nvPr>
            <p:ph type="title"/>
          </p:nvPr>
        </p:nvSpPr>
        <p:spPr/>
        <p:txBody>
          <a:bodyPr/>
          <a:lstStyle/>
          <a:p>
            <a:r>
              <a:rPr lang="en-GB" dirty="0"/>
              <a:t>WAYs to improve the printout</a:t>
            </a:r>
          </a:p>
        </p:txBody>
      </p:sp>
      <p:sp>
        <p:nvSpPr>
          <p:cNvPr id="3" name="Content Placeholder 2">
            <a:extLst>
              <a:ext uri="{FF2B5EF4-FFF2-40B4-BE49-F238E27FC236}">
                <a16:creationId xmlns:a16="http://schemas.microsoft.com/office/drawing/2014/main" id="{50185647-BD4E-45DE-B420-59D8D2CBFAC9}"/>
              </a:ext>
            </a:extLst>
          </p:cNvPr>
          <p:cNvSpPr>
            <a:spLocks noGrp="1"/>
          </p:cNvSpPr>
          <p:nvPr>
            <p:ph idx="1"/>
          </p:nvPr>
        </p:nvSpPr>
        <p:spPr>
          <a:xfrm>
            <a:off x="1141412" y="2249486"/>
            <a:ext cx="9905999" cy="4456114"/>
          </a:xfrm>
        </p:spPr>
        <p:txBody>
          <a:bodyPr>
            <a:normAutofit/>
          </a:bodyPr>
          <a:lstStyle/>
          <a:p>
            <a:r>
              <a:rPr lang="en-GB" dirty="0"/>
              <a:t>Surname Forename with no comma</a:t>
            </a:r>
          </a:p>
          <a:p>
            <a:r>
              <a:rPr lang="en-GB" dirty="0"/>
              <a:t>Do we really need all the technical information about the organiser and arbiter? Why do we need to print the venue when they’ll read this at the venue?</a:t>
            </a:r>
          </a:p>
          <a:p>
            <a:r>
              <a:rPr lang="en-GB" dirty="0"/>
              <a:t>Printing the starting rank list can be very confusing, particularly at junior tournaments where parents and children will confuse that with the board number</a:t>
            </a:r>
          </a:p>
          <a:p>
            <a:r>
              <a:rPr lang="en-GB" dirty="0"/>
              <a:t>The rating is not displayed, and this is very often something the players are interested in – </a:t>
            </a:r>
            <a:r>
              <a:rPr lang="en-GB" dirty="0" err="1"/>
              <a:t>moreso</a:t>
            </a:r>
            <a:r>
              <a:rPr lang="en-GB" dirty="0"/>
              <a:t> than the starting rank list</a:t>
            </a:r>
          </a:p>
        </p:txBody>
      </p:sp>
    </p:spTree>
    <p:extLst>
      <p:ext uri="{BB962C8B-B14F-4D97-AF65-F5344CB8AC3E}">
        <p14:creationId xmlns:p14="http://schemas.microsoft.com/office/powerpoint/2010/main" val="3077951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6C4E3-650B-4A21-AE76-5276F778AE06}"/>
              </a:ext>
            </a:extLst>
          </p:cNvPr>
          <p:cNvSpPr>
            <a:spLocks noGrp="1"/>
          </p:cNvSpPr>
          <p:nvPr>
            <p:ph type="title"/>
          </p:nvPr>
        </p:nvSpPr>
        <p:spPr/>
        <p:txBody>
          <a:bodyPr/>
          <a:lstStyle/>
          <a:p>
            <a:r>
              <a:rPr lang="en-GB" dirty="0"/>
              <a:t>Step 1: Players’ NAMEs</a:t>
            </a:r>
          </a:p>
        </p:txBody>
      </p:sp>
      <p:sp>
        <p:nvSpPr>
          <p:cNvPr id="3" name="Content Placeholder 2">
            <a:extLst>
              <a:ext uri="{FF2B5EF4-FFF2-40B4-BE49-F238E27FC236}">
                <a16:creationId xmlns:a16="http://schemas.microsoft.com/office/drawing/2014/main" id="{E79360DE-C963-465E-A116-63FD9711CB3B}"/>
              </a:ext>
            </a:extLst>
          </p:cNvPr>
          <p:cNvSpPr>
            <a:spLocks noGrp="1"/>
          </p:cNvSpPr>
          <p:nvPr>
            <p:ph idx="1"/>
          </p:nvPr>
        </p:nvSpPr>
        <p:spPr>
          <a:xfrm>
            <a:off x="1141412" y="2249487"/>
            <a:ext cx="5160893" cy="3541714"/>
          </a:xfrm>
        </p:spPr>
        <p:txBody>
          <a:bodyPr/>
          <a:lstStyle/>
          <a:p>
            <a:pPr marL="0" indent="0">
              <a:buNone/>
            </a:pPr>
            <a:r>
              <a:rPr lang="en-GB" dirty="0"/>
              <a:t>Other -&gt; Options</a:t>
            </a:r>
          </a:p>
          <a:p>
            <a:pPr marL="0" indent="0">
              <a:buNone/>
            </a:pPr>
            <a:r>
              <a:rPr lang="en-GB" dirty="0"/>
              <a:t>Click the Lists tab</a:t>
            </a:r>
          </a:p>
          <a:p>
            <a:pPr marL="0" indent="0">
              <a:buNone/>
            </a:pPr>
            <a:r>
              <a:rPr lang="en-GB" dirty="0"/>
              <a:t>The choice of how to display names is yours – My preference is “Separate first name and surname with a comma”</a:t>
            </a:r>
          </a:p>
        </p:txBody>
      </p:sp>
      <p:pic>
        <p:nvPicPr>
          <p:cNvPr id="4" name="Picture 3">
            <a:extLst>
              <a:ext uri="{FF2B5EF4-FFF2-40B4-BE49-F238E27FC236}">
                <a16:creationId xmlns:a16="http://schemas.microsoft.com/office/drawing/2014/main" id="{1FE41EA7-4090-4509-B2D5-50257D7D9410}"/>
              </a:ext>
            </a:extLst>
          </p:cNvPr>
          <p:cNvPicPr>
            <a:picLocks noChangeAspect="1"/>
          </p:cNvPicPr>
          <p:nvPr/>
        </p:nvPicPr>
        <p:blipFill>
          <a:blip r:embed="rId2"/>
          <a:stretch>
            <a:fillRect/>
          </a:stretch>
        </p:blipFill>
        <p:spPr>
          <a:xfrm>
            <a:off x="4979986" y="1749425"/>
            <a:ext cx="6067425" cy="695325"/>
          </a:xfrm>
          <a:prstGeom prst="rect">
            <a:avLst/>
          </a:prstGeom>
        </p:spPr>
      </p:pic>
      <p:pic>
        <p:nvPicPr>
          <p:cNvPr id="5" name="Picture 4">
            <a:extLst>
              <a:ext uri="{FF2B5EF4-FFF2-40B4-BE49-F238E27FC236}">
                <a16:creationId xmlns:a16="http://schemas.microsoft.com/office/drawing/2014/main" id="{C314A544-71FC-495E-8E0E-AA5C67592871}"/>
              </a:ext>
            </a:extLst>
          </p:cNvPr>
          <p:cNvPicPr>
            <a:picLocks noChangeAspect="1"/>
          </p:cNvPicPr>
          <p:nvPr/>
        </p:nvPicPr>
        <p:blipFill>
          <a:blip r:embed="rId3"/>
          <a:stretch>
            <a:fillRect/>
          </a:stretch>
        </p:blipFill>
        <p:spPr>
          <a:xfrm>
            <a:off x="6302305" y="2505700"/>
            <a:ext cx="4745106" cy="4352300"/>
          </a:xfrm>
          <a:prstGeom prst="rect">
            <a:avLst/>
          </a:prstGeom>
        </p:spPr>
      </p:pic>
    </p:spTree>
    <p:extLst>
      <p:ext uri="{BB962C8B-B14F-4D97-AF65-F5344CB8AC3E}">
        <p14:creationId xmlns:p14="http://schemas.microsoft.com/office/powerpoint/2010/main" val="1980832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B9F38-5069-424C-9F18-411CA903A307}"/>
              </a:ext>
            </a:extLst>
          </p:cNvPr>
          <p:cNvSpPr>
            <a:spLocks noGrp="1"/>
          </p:cNvSpPr>
          <p:nvPr>
            <p:ph type="title"/>
          </p:nvPr>
        </p:nvSpPr>
        <p:spPr/>
        <p:txBody>
          <a:bodyPr/>
          <a:lstStyle/>
          <a:p>
            <a:r>
              <a:rPr lang="en-GB" dirty="0"/>
              <a:t>STEP 2: Remove the unnecessary heading</a:t>
            </a:r>
          </a:p>
        </p:txBody>
      </p:sp>
      <p:sp>
        <p:nvSpPr>
          <p:cNvPr id="3" name="Content Placeholder 2">
            <a:extLst>
              <a:ext uri="{FF2B5EF4-FFF2-40B4-BE49-F238E27FC236}">
                <a16:creationId xmlns:a16="http://schemas.microsoft.com/office/drawing/2014/main" id="{C5A4CDCE-6D17-46AF-A3CD-D43C37EF32F9}"/>
              </a:ext>
            </a:extLst>
          </p:cNvPr>
          <p:cNvSpPr>
            <a:spLocks noGrp="1"/>
          </p:cNvSpPr>
          <p:nvPr>
            <p:ph idx="1"/>
          </p:nvPr>
        </p:nvSpPr>
        <p:spPr/>
        <p:txBody>
          <a:bodyPr/>
          <a:lstStyle/>
          <a:p>
            <a:pPr marL="0" indent="0">
              <a:buNone/>
            </a:pPr>
            <a:r>
              <a:rPr lang="en-GB" dirty="0"/>
              <a:t>Lists -&gt; Results</a:t>
            </a:r>
          </a:p>
          <a:p>
            <a:pPr marL="0" indent="0">
              <a:buNone/>
            </a:pPr>
            <a:r>
              <a:rPr lang="en-GB" dirty="0"/>
              <a:t>Click Print Menu</a:t>
            </a:r>
          </a:p>
          <a:p>
            <a:pPr marL="0" indent="0">
              <a:buNone/>
            </a:pPr>
            <a:r>
              <a:rPr lang="en-GB" dirty="0"/>
              <a:t>Uncheck </a:t>
            </a:r>
            <a:r>
              <a:rPr lang="en-GB" dirty="0" err="1"/>
              <a:t>Center</a:t>
            </a:r>
            <a:r>
              <a:rPr lang="en-GB" dirty="0"/>
              <a:t> tournament name</a:t>
            </a:r>
          </a:p>
          <a:p>
            <a:pPr marL="0" indent="0">
              <a:buNone/>
            </a:pPr>
            <a:r>
              <a:rPr lang="en-GB" dirty="0"/>
              <a:t>Uncheck With tournament data (site, arbiter…)</a:t>
            </a:r>
          </a:p>
        </p:txBody>
      </p:sp>
      <p:pic>
        <p:nvPicPr>
          <p:cNvPr id="4" name="Picture 3">
            <a:extLst>
              <a:ext uri="{FF2B5EF4-FFF2-40B4-BE49-F238E27FC236}">
                <a16:creationId xmlns:a16="http://schemas.microsoft.com/office/drawing/2014/main" id="{7E218591-DA63-45E5-843F-A4C15D19CE0C}"/>
              </a:ext>
            </a:extLst>
          </p:cNvPr>
          <p:cNvPicPr>
            <a:picLocks noChangeAspect="1"/>
          </p:cNvPicPr>
          <p:nvPr/>
        </p:nvPicPr>
        <p:blipFill>
          <a:blip r:embed="rId2"/>
          <a:stretch>
            <a:fillRect/>
          </a:stretch>
        </p:blipFill>
        <p:spPr>
          <a:xfrm>
            <a:off x="4075111" y="2490995"/>
            <a:ext cx="6972300" cy="285750"/>
          </a:xfrm>
          <a:prstGeom prst="rect">
            <a:avLst/>
          </a:prstGeom>
        </p:spPr>
      </p:pic>
      <p:pic>
        <p:nvPicPr>
          <p:cNvPr id="5" name="Picture 4">
            <a:extLst>
              <a:ext uri="{FF2B5EF4-FFF2-40B4-BE49-F238E27FC236}">
                <a16:creationId xmlns:a16="http://schemas.microsoft.com/office/drawing/2014/main" id="{A7B22197-9056-4F67-8FE0-C5F213220E60}"/>
              </a:ext>
            </a:extLst>
          </p:cNvPr>
          <p:cNvPicPr>
            <a:picLocks noChangeAspect="1"/>
          </p:cNvPicPr>
          <p:nvPr/>
        </p:nvPicPr>
        <p:blipFill>
          <a:blip r:embed="rId3"/>
          <a:stretch>
            <a:fillRect/>
          </a:stretch>
        </p:blipFill>
        <p:spPr>
          <a:xfrm>
            <a:off x="7792278" y="3428999"/>
            <a:ext cx="3227040" cy="1408989"/>
          </a:xfrm>
          <a:prstGeom prst="rect">
            <a:avLst/>
          </a:prstGeom>
        </p:spPr>
      </p:pic>
    </p:spTree>
    <p:extLst>
      <p:ext uri="{BB962C8B-B14F-4D97-AF65-F5344CB8AC3E}">
        <p14:creationId xmlns:p14="http://schemas.microsoft.com/office/powerpoint/2010/main" val="159506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DE398-E01E-44A1-A225-2B52B2BA5BBC}"/>
              </a:ext>
            </a:extLst>
          </p:cNvPr>
          <p:cNvSpPr>
            <a:spLocks noGrp="1"/>
          </p:cNvSpPr>
          <p:nvPr>
            <p:ph type="title"/>
          </p:nvPr>
        </p:nvSpPr>
        <p:spPr/>
        <p:txBody>
          <a:bodyPr/>
          <a:lstStyle/>
          <a:p>
            <a:r>
              <a:rPr lang="en-GB" dirty="0"/>
              <a:t>STEP 3: CUSTOMISING The columns</a:t>
            </a:r>
          </a:p>
        </p:txBody>
      </p:sp>
      <p:sp>
        <p:nvSpPr>
          <p:cNvPr id="3" name="Content Placeholder 2">
            <a:extLst>
              <a:ext uri="{FF2B5EF4-FFF2-40B4-BE49-F238E27FC236}">
                <a16:creationId xmlns:a16="http://schemas.microsoft.com/office/drawing/2014/main" id="{450BC021-29BE-4ADE-ADB3-C6E0E39C8DF5}"/>
              </a:ext>
            </a:extLst>
          </p:cNvPr>
          <p:cNvSpPr>
            <a:spLocks noGrp="1"/>
          </p:cNvSpPr>
          <p:nvPr>
            <p:ph idx="1"/>
          </p:nvPr>
        </p:nvSpPr>
        <p:spPr/>
        <p:txBody>
          <a:bodyPr/>
          <a:lstStyle/>
          <a:p>
            <a:pPr marL="0" indent="0">
              <a:buNone/>
            </a:pPr>
            <a:r>
              <a:rPr lang="en-GB" dirty="0"/>
              <a:t>Lists -&gt; Results</a:t>
            </a:r>
          </a:p>
          <a:p>
            <a:pPr marL="0" indent="0">
              <a:buNone/>
            </a:pPr>
            <a:r>
              <a:rPr lang="en-GB" dirty="0"/>
              <a:t>Click Print Menu</a:t>
            </a:r>
          </a:p>
          <a:p>
            <a:pPr marL="0" indent="0">
              <a:buNone/>
            </a:pPr>
            <a:r>
              <a:rPr lang="en-GB" dirty="0"/>
              <a:t>Click Define New List</a:t>
            </a:r>
          </a:p>
          <a:p>
            <a:pPr marL="0" indent="0">
              <a:buNone/>
            </a:pPr>
            <a:r>
              <a:rPr lang="en-GB" dirty="0"/>
              <a:t>A series of 37 possible columns appear to customise the printouts!</a:t>
            </a:r>
          </a:p>
          <a:p>
            <a:endParaRPr lang="en-GB" dirty="0"/>
          </a:p>
        </p:txBody>
      </p:sp>
      <p:pic>
        <p:nvPicPr>
          <p:cNvPr id="4" name="Picture 3">
            <a:extLst>
              <a:ext uri="{FF2B5EF4-FFF2-40B4-BE49-F238E27FC236}">
                <a16:creationId xmlns:a16="http://schemas.microsoft.com/office/drawing/2014/main" id="{C1D985A7-B526-41A4-874C-CF16B4B9C9EC}"/>
              </a:ext>
            </a:extLst>
          </p:cNvPr>
          <p:cNvPicPr>
            <a:picLocks noChangeAspect="1"/>
          </p:cNvPicPr>
          <p:nvPr/>
        </p:nvPicPr>
        <p:blipFill>
          <a:blip r:embed="rId2"/>
          <a:stretch>
            <a:fillRect/>
          </a:stretch>
        </p:blipFill>
        <p:spPr>
          <a:xfrm>
            <a:off x="4075111" y="2490995"/>
            <a:ext cx="6972300" cy="285750"/>
          </a:xfrm>
          <a:prstGeom prst="rect">
            <a:avLst/>
          </a:prstGeom>
        </p:spPr>
      </p:pic>
      <p:pic>
        <p:nvPicPr>
          <p:cNvPr id="5" name="Picture 4">
            <a:extLst>
              <a:ext uri="{FF2B5EF4-FFF2-40B4-BE49-F238E27FC236}">
                <a16:creationId xmlns:a16="http://schemas.microsoft.com/office/drawing/2014/main" id="{0729D256-63EA-40BC-995B-5A424AB4804A}"/>
              </a:ext>
            </a:extLst>
          </p:cNvPr>
          <p:cNvPicPr>
            <a:picLocks noChangeAspect="1"/>
          </p:cNvPicPr>
          <p:nvPr/>
        </p:nvPicPr>
        <p:blipFill>
          <a:blip r:embed="rId3"/>
          <a:stretch>
            <a:fillRect/>
          </a:stretch>
        </p:blipFill>
        <p:spPr>
          <a:xfrm>
            <a:off x="8466136" y="3429000"/>
            <a:ext cx="2581275" cy="400050"/>
          </a:xfrm>
          <a:prstGeom prst="rect">
            <a:avLst/>
          </a:prstGeom>
        </p:spPr>
      </p:pic>
    </p:spTree>
    <p:extLst>
      <p:ext uri="{BB962C8B-B14F-4D97-AF65-F5344CB8AC3E}">
        <p14:creationId xmlns:p14="http://schemas.microsoft.com/office/powerpoint/2010/main" val="1908377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16D14-EC78-4E9D-AC28-3BCB422398A0}"/>
              </a:ext>
            </a:extLst>
          </p:cNvPr>
          <p:cNvSpPr>
            <a:spLocks noGrp="1"/>
          </p:cNvSpPr>
          <p:nvPr>
            <p:ph type="title"/>
          </p:nvPr>
        </p:nvSpPr>
        <p:spPr/>
        <p:txBody>
          <a:bodyPr/>
          <a:lstStyle/>
          <a:p>
            <a:r>
              <a:rPr lang="en-GB" dirty="0"/>
              <a:t>DEFINE NEW LIST</a:t>
            </a:r>
          </a:p>
        </p:txBody>
      </p:sp>
      <p:pic>
        <p:nvPicPr>
          <p:cNvPr id="4" name="Picture 3">
            <a:extLst>
              <a:ext uri="{FF2B5EF4-FFF2-40B4-BE49-F238E27FC236}">
                <a16:creationId xmlns:a16="http://schemas.microsoft.com/office/drawing/2014/main" id="{A4B41E25-FE58-4905-B04A-491242174EF3}"/>
              </a:ext>
            </a:extLst>
          </p:cNvPr>
          <p:cNvPicPr>
            <a:picLocks noChangeAspect="1"/>
          </p:cNvPicPr>
          <p:nvPr/>
        </p:nvPicPr>
        <p:blipFill>
          <a:blip r:embed="rId2"/>
          <a:stretch>
            <a:fillRect/>
          </a:stretch>
        </p:blipFill>
        <p:spPr>
          <a:xfrm>
            <a:off x="147500" y="1852820"/>
            <a:ext cx="4857750" cy="4000500"/>
          </a:xfrm>
          <a:prstGeom prst="rect">
            <a:avLst/>
          </a:prstGeom>
        </p:spPr>
      </p:pic>
      <p:pic>
        <p:nvPicPr>
          <p:cNvPr id="5" name="Picture 4">
            <a:extLst>
              <a:ext uri="{FF2B5EF4-FFF2-40B4-BE49-F238E27FC236}">
                <a16:creationId xmlns:a16="http://schemas.microsoft.com/office/drawing/2014/main" id="{601D9F3E-2496-4C28-BFC3-B0A05EF1A9BA}"/>
              </a:ext>
            </a:extLst>
          </p:cNvPr>
          <p:cNvPicPr>
            <a:picLocks noChangeAspect="1"/>
          </p:cNvPicPr>
          <p:nvPr/>
        </p:nvPicPr>
        <p:blipFill>
          <a:blip r:embed="rId3"/>
          <a:stretch>
            <a:fillRect/>
          </a:stretch>
        </p:blipFill>
        <p:spPr>
          <a:xfrm>
            <a:off x="5164276" y="1852820"/>
            <a:ext cx="6457950" cy="3867150"/>
          </a:xfrm>
          <a:prstGeom prst="rect">
            <a:avLst/>
          </a:prstGeom>
        </p:spPr>
      </p:pic>
    </p:spTree>
    <p:extLst>
      <p:ext uri="{BB962C8B-B14F-4D97-AF65-F5344CB8AC3E}">
        <p14:creationId xmlns:p14="http://schemas.microsoft.com/office/powerpoint/2010/main" val="5830665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AE313-1539-44A0-8E68-E009967D4958}"/>
              </a:ext>
            </a:extLst>
          </p:cNvPr>
          <p:cNvSpPr>
            <a:spLocks noGrp="1"/>
          </p:cNvSpPr>
          <p:nvPr>
            <p:ph type="title"/>
          </p:nvPr>
        </p:nvSpPr>
        <p:spPr/>
        <p:txBody>
          <a:bodyPr/>
          <a:lstStyle/>
          <a:p>
            <a:r>
              <a:rPr lang="en-GB" dirty="0"/>
              <a:t>NOTES FOR DEFINE NEW LIST</a:t>
            </a:r>
          </a:p>
        </p:txBody>
      </p:sp>
      <p:sp>
        <p:nvSpPr>
          <p:cNvPr id="3" name="Content Placeholder 2">
            <a:extLst>
              <a:ext uri="{FF2B5EF4-FFF2-40B4-BE49-F238E27FC236}">
                <a16:creationId xmlns:a16="http://schemas.microsoft.com/office/drawing/2014/main" id="{E206DFA5-6B0C-4A29-A611-D33CC7C55937}"/>
              </a:ext>
            </a:extLst>
          </p:cNvPr>
          <p:cNvSpPr>
            <a:spLocks noGrp="1"/>
          </p:cNvSpPr>
          <p:nvPr>
            <p:ph idx="1"/>
          </p:nvPr>
        </p:nvSpPr>
        <p:spPr/>
        <p:txBody>
          <a:bodyPr/>
          <a:lstStyle/>
          <a:p>
            <a:r>
              <a:rPr lang="en-GB" dirty="0"/>
              <a:t>Row+1 and Row-1 move the items up and down the list to customise the order in which they appear, which you might choose to do.</a:t>
            </a:r>
          </a:p>
          <a:p>
            <a:r>
              <a:rPr lang="en-GB" dirty="0"/>
              <a:t>In theory, the “In List” column allows you to type something and it appears in the printout. Experiments with setting 5 to White and 23 to Black have not always been successful, they seem to work intermittently and without any defining issue as to why it worked.</a:t>
            </a:r>
          </a:p>
          <a:p>
            <a:r>
              <a:rPr lang="en-GB" dirty="0"/>
              <a:t>Template will be saved in the software until you update it next.</a:t>
            </a:r>
          </a:p>
        </p:txBody>
      </p:sp>
    </p:spTree>
    <p:extLst>
      <p:ext uri="{BB962C8B-B14F-4D97-AF65-F5344CB8AC3E}">
        <p14:creationId xmlns:p14="http://schemas.microsoft.com/office/powerpoint/2010/main" val="1500855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7734B-8C4D-45C4-A7F4-D23267A602DE}"/>
              </a:ext>
            </a:extLst>
          </p:cNvPr>
          <p:cNvSpPr>
            <a:spLocks noGrp="1"/>
          </p:cNvSpPr>
          <p:nvPr>
            <p:ph type="title"/>
          </p:nvPr>
        </p:nvSpPr>
        <p:spPr/>
        <p:txBody>
          <a:bodyPr/>
          <a:lstStyle/>
          <a:p>
            <a:r>
              <a:rPr lang="en-GB" dirty="0"/>
              <a:t>FINAL LIST PRESENTATION</a:t>
            </a:r>
          </a:p>
        </p:txBody>
      </p:sp>
      <p:pic>
        <p:nvPicPr>
          <p:cNvPr id="5" name="Picture 4">
            <a:extLst>
              <a:ext uri="{FF2B5EF4-FFF2-40B4-BE49-F238E27FC236}">
                <a16:creationId xmlns:a16="http://schemas.microsoft.com/office/drawing/2014/main" id="{6F4ED10E-BFC5-4A1F-AACF-87D444566E35}"/>
              </a:ext>
            </a:extLst>
          </p:cNvPr>
          <p:cNvPicPr>
            <a:picLocks noChangeAspect="1"/>
          </p:cNvPicPr>
          <p:nvPr/>
        </p:nvPicPr>
        <p:blipFill>
          <a:blip r:embed="rId2"/>
          <a:stretch>
            <a:fillRect/>
          </a:stretch>
        </p:blipFill>
        <p:spPr>
          <a:xfrm>
            <a:off x="2603499" y="2097088"/>
            <a:ext cx="6981825" cy="3629025"/>
          </a:xfrm>
          <a:prstGeom prst="rect">
            <a:avLst/>
          </a:prstGeom>
        </p:spPr>
      </p:pic>
    </p:spTree>
    <p:extLst>
      <p:ext uri="{BB962C8B-B14F-4D97-AF65-F5344CB8AC3E}">
        <p14:creationId xmlns:p14="http://schemas.microsoft.com/office/powerpoint/2010/main" val="38798074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08E6B-27CF-455C-A1B6-D3F9A7136126}"/>
              </a:ext>
            </a:extLst>
          </p:cNvPr>
          <p:cNvSpPr>
            <a:spLocks noGrp="1"/>
          </p:cNvSpPr>
          <p:nvPr>
            <p:ph type="title"/>
          </p:nvPr>
        </p:nvSpPr>
        <p:spPr/>
        <p:txBody>
          <a:bodyPr/>
          <a:lstStyle/>
          <a:p>
            <a:r>
              <a:rPr lang="en-GB" dirty="0"/>
              <a:t>Not quite ready…</a:t>
            </a:r>
          </a:p>
        </p:txBody>
      </p:sp>
      <p:sp>
        <p:nvSpPr>
          <p:cNvPr id="3" name="Content Placeholder 2">
            <a:extLst>
              <a:ext uri="{FF2B5EF4-FFF2-40B4-BE49-F238E27FC236}">
                <a16:creationId xmlns:a16="http://schemas.microsoft.com/office/drawing/2014/main" id="{3494DE66-E314-43DA-AEAB-AB0369D556B4}"/>
              </a:ext>
            </a:extLst>
          </p:cNvPr>
          <p:cNvSpPr>
            <a:spLocks noGrp="1"/>
          </p:cNvSpPr>
          <p:nvPr>
            <p:ph idx="1"/>
          </p:nvPr>
        </p:nvSpPr>
        <p:spPr>
          <a:xfrm>
            <a:off x="1141412" y="2249487"/>
            <a:ext cx="9905999" cy="4191070"/>
          </a:xfrm>
        </p:spPr>
        <p:txBody>
          <a:bodyPr/>
          <a:lstStyle/>
          <a:p>
            <a:pPr marL="0" indent="0">
              <a:buNone/>
            </a:pPr>
            <a:r>
              <a:rPr lang="en-GB" dirty="0"/>
              <a:t>It is possible to click Print. Note this will print in Portrait and at the current size.</a:t>
            </a:r>
          </a:p>
          <a:p>
            <a:pPr marL="0" indent="0">
              <a:buNone/>
            </a:pPr>
            <a:r>
              <a:rPr lang="en-GB" dirty="0"/>
              <a:t>It is generally better to export to Excel and zoom in. Often printing in landscape is better, in order to fill up the page and make the printouts bigger. This reduces the need for players to scrum around the pairing display to see their name, because they can see it from further away.</a:t>
            </a:r>
          </a:p>
          <a:p>
            <a:pPr marL="0" indent="0">
              <a:buNone/>
            </a:pPr>
            <a:endParaRPr lang="en-GB" dirty="0"/>
          </a:p>
          <a:p>
            <a:pPr marL="0" indent="0">
              <a:buNone/>
            </a:pPr>
            <a:r>
              <a:rPr lang="en-GB" dirty="0"/>
              <a:t>Usually if OpenOffice is installed rather than Excel, it still works.</a:t>
            </a:r>
          </a:p>
        </p:txBody>
      </p:sp>
    </p:spTree>
    <p:extLst>
      <p:ext uri="{BB962C8B-B14F-4D97-AF65-F5344CB8AC3E}">
        <p14:creationId xmlns:p14="http://schemas.microsoft.com/office/powerpoint/2010/main" val="272464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3FDF3-470C-45BC-8E9E-7A26AB3DCA7B}"/>
              </a:ext>
            </a:extLst>
          </p:cNvPr>
          <p:cNvSpPr>
            <a:spLocks noGrp="1"/>
          </p:cNvSpPr>
          <p:nvPr>
            <p:ph type="title"/>
          </p:nvPr>
        </p:nvSpPr>
        <p:spPr/>
        <p:txBody>
          <a:bodyPr/>
          <a:lstStyle/>
          <a:p>
            <a:r>
              <a:rPr lang="en-GB" dirty="0"/>
              <a:t>Starting the tournament</a:t>
            </a:r>
          </a:p>
        </p:txBody>
      </p:sp>
      <p:sp>
        <p:nvSpPr>
          <p:cNvPr id="3" name="Content Placeholder 2">
            <a:extLst>
              <a:ext uri="{FF2B5EF4-FFF2-40B4-BE49-F238E27FC236}">
                <a16:creationId xmlns:a16="http://schemas.microsoft.com/office/drawing/2014/main" id="{84C30230-070E-4CE2-B096-DAD6A94D75E4}"/>
              </a:ext>
            </a:extLst>
          </p:cNvPr>
          <p:cNvSpPr>
            <a:spLocks noGrp="1"/>
          </p:cNvSpPr>
          <p:nvPr>
            <p:ph sz="quarter" idx="13"/>
          </p:nvPr>
        </p:nvSpPr>
        <p:spPr/>
        <p:txBody>
          <a:bodyPr/>
          <a:lstStyle/>
          <a:p>
            <a:pPr marL="0" indent="0">
              <a:buNone/>
            </a:pPr>
            <a:r>
              <a:rPr lang="en-GB" dirty="0"/>
              <a:t>So far, we have</a:t>
            </a:r>
          </a:p>
          <a:p>
            <a:r>
              <a:rPr lang="en-GB" dirty="0"/>
              <a:t>Created the Tournament</a:t>
            </a:r>
          </a:p>
          <a:p>
            <a:r>
              <a:rPr lang="en-GB" dirty="0"/>
              <a:t>Entered the Players</a:t>
            </a:r>
          </a:p>
          <a:p>
            <a:r>
              <a:rPr lang="en-GB" dirty="0"/>
              <a:t>Entered the Exclusions</a:t>
            </a:r>
          </a:p>
        </p:txBody>
      </p:sp>
    </p:spTree>
    <p:extLst>
      <p:ext uri="{BB962C8B-B14F-4D97-AF65-F5344CB8AC3E}">
        <p14:creationId xmlns:p14="http://schemas.microsoft.com/office/powerpoint/2010/main" val="999121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A7326-4EDC-4E38-A61B-23320F8A09AD}"/>
              </a:ext>
            </a:extLst>
          </p:cNvPr>
          <p:cNvSpPr>
            <a:spLocks noGrp="1"/>
          </p:cNvSpPr>
          <p:nvPr>
            <p:ph type="title"/>
          </p:nvPr>
        </p:nvSpPr>
        <p:spPr/>
        <p:txBody>
          <a:bodyPr/>
          <a:lstStyle/>
          <a:p>
            <a:r>
              <a:rPr lang="en-GB" dirty="0"/>
              <a:t>OTHER TIPS FOR PRINTOUTS</a:t>
            </a:r>
          </a:p>
        </p:txBody>
      </p:sp>
      <p:sp>
        <p:nvSpPr>
          <p:cNvPr id="3" name="Content Placeholder 2">
            <a:extLst>
              <a:ext uri="{FF2B5EF4-FFF2-40B4-BE49-F238E27FC236}">
                <a16:creationId xmlns:a16="http://schemas.microsoft.com/office/drawing/2014/main" id="{98DA072F-C71C-4AF3-8697-9E638F10FC55}"/>
              </a:ext>
            </a:extLst>
          </p:cNvPr>
          <p:cNvSpPr>
            <a:spLocks noGrp="1"/>
          </p:cNvSpPr>
          <p:nvPr>
            <p:ph idx="1"/>
          </p:nvPr>
        </p:nvSpPr>
        <p:spPr/>
        <p:txBody>
          <a:bodyPr/>
          <a:lstStyle/>
          <a:p>
            <a:r>
              <a:rPr lang="en-GB" dirty="0"/>
              <a:t>You might want to change “Name” to White and Black respectively</a:t>
            </a:r>
          </a:p>
          <a:p>
            <a:r>
              <a:rPr lang="en-GB" dirty="0"/>
              <a:t>You might want to force </a:t>
            </a:r>
            <a:r>
              <a:rPr lang="en-GB" dirty="0" err="1"/>
              <a:t>pagebreaks</a:t>
            </a:r>
            <a:r>
              <a:rPr lang="en-GB" dirty="0"/>
              <a:t> at convenient places; e.g. if boards 1-20 are in one room and 21+ in another, you might deliberately put a </a:t>
            </a:r>
            <a:r>
              <a:rPr lang="en-GB" dirty="0" err="1"/>
              <a:t>pagebreak</a:t>
            </a:r>
            <a:r>
              <a:rPr lang="en-GB" dirty="0"/>
              <a:t> in the printout after board 20</a:t>
            </a:r>
          </a:p>
          <a:p>
            <a:r>
              <a:rPr lang="en-GB" dirty="0"/>
              <a:t>You might want to repeat the header rows on each page, so that if they are displayed separately, the headings are present on all pages</a:t>
            </a:r>
          </a:p>
        </p:txBody>
      </p:sp>
    </p:spTree>
    <p:extLst>
      <p:ext uri="{BB962C8B-B14F-4D97-AF65-F5344CB8AC3E}">
        <p14:creationId xmlns:p14="http://schemas.microsoft.com/office/powerpoint/2010/main" val="1178916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4B28D2-8824-4348-AF76-0AF501AA8957}"/>
              </a:ext>
            </a:extLst>
          </p:cNvPr>
          <p:cNvPicPr>
            <a:picLocks noChangeAspect="1"/>
          </p:cNvPicPr>
          <p:nvPr/>
        </p:nvPicPr>
        <p:blipFill>
          <a:blip r:embed="rId2"/>
          <a:stretch>
            <a:fillRect/>
          </a:stretch>
        </p:blipFill>
        <p:spPr>
          <a:xfrm>
            <a:off x="1966912" y="1385887"/>
            <a:ext cx="8258175" cy="4086225"/>
          </a:xfrm>
          <a:prstGeom prst="rect">
            <a:avLst/>
          </a:prstGeom>
        </p:spPr>
      </p:pic>
    </p:spTree>
    <p:extLst>
      <p:ext uri="{BB962C8B-B14F-4D97-AF65-F5344CB8AC3E}">
        <p14:creationId xmlns:p14="http://schemas.microsoft.com/office/powerpoint/2010/main" val="13718381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758BD-D23D-4374-B3B2-29338E467693}"/>
              </a:ext>
            </a:extLst>
          </p:cNvPr>
          <p:cNvSpPr>
            <a:spLocks noGrp="1"/>
          </p:cNvSpPr>
          <p:nvPr>
            <p:ph type="title"/>
          </p:nvPr>
        </p:nvSpPr>
        <p:spPr/>
        <p:txBody>
          <a:bodyPr/>
          <a:lstStyle/>
          <a:p>
            <a:r>
              <a:rPr lang="en-GB" dirty="0"/>
              <a:t>Next Steps</a:t>
            </a:r>
          </a:p>
        </p:txBody>
      </p:sp>
      <p:sp>
        <p:nvSpPr>
          <p:cNvPr id="3" name="Content Placeholder 2">
            <a:extLst>
              <a:ext uri="{FF2B5EF4-FFF2-40B4-BE49-F238E27FC236}">
                <a16:creationId xmlns:a16="http://schemas.microsoft.com/office/drawing/2014/main" id="{2D5D37B1-333D-4D3D-9F2E-46DBF26AA4C6}"/>
              </a:ext>
            </a:extLst>
          </p:cNvPr>
          <p:cNvSpPr>
            <a:spLocks noGrp="1"/>
          </p:cNvSpPr>
          <p:nvPr>
            <p:ph idx="1"/>
          </p:nvPr>
        </p:nvSpPr>
        <p:spPr>
          <a:xfrm>
            <a:off x="1141412" y="1961322"/>
            <a:ext cx="9905999" cy="4744278"/>
          </a:xfrm>
        </p:spPr>
        <p:txBody>
          <a:bodyPr>
            <a:normAutofit/>
          </a:bodyPr>
          <a:lstStyle/>
          <a:p>
            <a:pPr marL="0" indent="0">
              <a:buNone/>
            </a:pPr>
            <a:r>
              <a:rPr lang="en-GB" dirty="0"/>
              <a:t>The tournament is underway, and the players all turn up to play their games.</a:t>
            </a:r>
          </a:p>
          <a:p>
            <a:pPr marL="0" indent="0">
              <a:buNone/>
            </a:pPr>
            <a:endParaRPr lang="en-GB" dirty="0"/>
          </a:p>
          <a:p>
            <a:pPr marL="0" indent="0">
              <a:buNone/>
            </a:pPr>
            <a:r>
              <a:rPr lang="en-GB" dirty="0"/>
              <a:t>There are no problems at all with players who do not turn up, players playing the wrong opponent, or anything like that, on the basis that the Swiss-Manager workshop hadn’t covered how to deal with those problems yet. (In real life, Round 1 will be where 90% of the problems occur…)</a:t>
            </a:r>
          </a:p>
          <a:p>
            <a:pPr marL="0" indent="0">
              <a:buNone/>
            </a:pPr>
            <a:endParaRPr lang="en-GB" dirty="0"/>
          </a:p>
          <a:p>
            <a:pPr marL="0" indent="0">
              <a:buNone/>
            </a:pPr>
            <a:r>
              <a:rPr lang="en-GB" dirty="0"/>
              <a:t>The games finish, and the results are placed in your hand. Now you need to put them into Swiss-Manager.</a:t>
            </a:r>
          </a:p>
        </p:txBody>
      </p:sp>
    </p:spTree>
    <p:extLst>
      <p:ext uri="{BB962C8B-B14F-4D97-AF65-F5344CB8AC3E}">
        <p14:creationId xmlns:p14="http://schemas.microsoft.com/office/powerpoint/2010/main" val="1563729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619FB-B020-434B-9858-4FF0C15443ED}"/>
              </a:ext>
            </a:extLst>
          </p:cNvPr>
          <p:cNvSpPr>
            <a:spLocks noGrp="1"/>
          </p:cNvSpPr>
          <p:nvPr>
            <p:ph type="title"/>
          </p:nvPr>
        </p:nvSpPr>
        <p:spPr/>
        <p:txBody>
          <a:bodyPr/>
          <a:lstStyle/>
          <a:p>
            <a:r>
              <a:rPr lang="en-GB" dirty="0"/>
              <a:t>Entering Results</a:t>
            </a:r>
          </a:p>
        </p:txBody>
      </p:sp>
      <p:sp>
        <p:nvSpPr>
          <p:cNvPr id="3" name="Content Placeholder 2">
            <a:extLst>
              <a:ext uri="{FF2B5EF4-FFF2-40B4-BE49-F238E27FC236}">
                <a16:creationId xmlns:a16="http://schemas.microsoft.com/office/drawing/2014/main" id="{40996A56-4A5D-450E-BD53-C91E943DD919}"/>
              </a:ext>
            </a:extLst>
          </p:cNvPr>
          <p:cNvSpPr>
            <a:spLocks noGrp="1"/>
          </p:cNvSpPr>
          <p:nvPr>
            <p:ph idx="1"/>
          </p:nvPr>
        </p:nvSpPr>
        <p:spPr/>
        <p:txBody>
          <a:bodyPr/>
          <a:lstStyle/>
          <a:p>
            <a:r>
              <a:rPr lang="en-GB" dirty="0"/>
              <a:t>Go to Enter Results via one of the three methods previously covered</a:t>
            </a:r>
          </a:p>
          <a:p>
            <a:r>
              <a:rPr lang="en-GB" dirty="0"/>
              <a:t>There are two methods for inputting results</a:t>
            </a:r>
          </a:p>
          <a:p>
            <a:r>
              <a:rPr lang="en-GB" dirty="0"/>
              <a:t>You need to input</a:t>
            </a:r>
          </a:p>
          <a:p>
            <a:pPr lvl="1"/>
            <a:r>
              <a:rPr lang="en-GB" dirty="0"/>
              <a:t>4 results for games</a:t>
            </a:r>
          </a:p>
          <a:p>
            <a:pPr lvl="1"/>
            <a:r>
              <a:rPr lang="en-GB" dirty="0"/>
              <a:t>2 results for exclusions</a:t>
            </a:r>
          </a:p>
        </p:txBody>
      </p:sp>
    </p:spTree>
    <p:extLst>
      <p:ext uri="{BB962C8B-B14F-4D97-AF65-F5344CB8AC3E}">
        <p14:creationId xmlns:p14="http://schemas.microsoft.com/office/powerpoint/2010/main" val="22588464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9B5F8-AA96-4072-96B5-68A611FB3DAC}"/>
              </a:ext>
            </a:extLst>
          </p:cNvPr>
          <p:cNvSpPr>
            <a:spLocks noGrp="1"/>
          </p:cNvSpPr>
          <p:nvPr>
            <p:ph type="title"/>
          </p:nvPr>
        </p:nvSpPr>
        <p:spPr/>
        <p:txBody>
          <a:bodyPr/>
          <a:lstStyle/>
          <a:p>
            <a:r>
              <a:rPr lang="en-GB" dirty="0"/>
              <a:t>METHOD 1: Using the Mouse</a:t>
            </a:r>
          </a:p>
        </p:txBody>
      </p:sp>
      <p:sp>
        <p:nvSpPr>
          <p:cNvPr id="5" name="TextBox 4">
            <a:extLst>
              <a:ext uri="{FF2B5EF4-FFF2-40B4-BE49-F238E27FC236}">
                <a16:creationId xmlns:a16="http://schemas.microsoft.com/office/drawing/2014/main" id="{0FF3D95A-1F80-43C1-A64A-A22445CC51D3}"/>
              </a:ext>
            </a:extLst>
          </p:cNvPr>
          <p:cNvSpPr txBox="1"/>
          <p:nvPr/>
        </p:nvSpPr>
        <p:spPr>
          <a:xfrm>
            <a:off x="1141411" y="3710900"/>
            <a:ext cx="9905998" cy="2677656"/>
          </a:xfrm>
          <a:prstGeom prst="rect">
            <a:avLst/>
          </a:prstGeom>
          <a:noFill/>
        </p:spPr>
        <p:txBody>
          <a:bodyPr wrap="square" rtlCol="0">
            <a:spAutoFit/>
          </a:bodyPr>
          <a:lstStyle/>
          <a:p>
            <a:r>
              <a:rPr lang="en-GB" sz="2400" dirty="0"/>
              <a:t>You can click on the game, and then click on the results on the right-hand side can be clicked.</a:t>
            </a:r>
          </a:p>
          <a:p>
            <a:endParaRPr lang="en-GB" sz="2400" dirty="0"/>
          </a:p>
          <a:p>
            <a:r>
              <a:rPr lang="en-GB" sz="2400" dirty="0"/>
              <a:t>Advantage			Methodical, less chance of an error.</a:t>
            </a:r>
          </a:p>
          <a:p>
            <a:r>
              <a:rPr lang="en-GB" sz="2400" dirty="0"/>
              <a:t>Disadvantage		Quite slow, particularly in Rapid and Blitz.</a:t>
            </a:r>
          </a:p>
          <a:p>
            <a:endParaRPr lang="en-GB" sz="2400" dirty="0"/>
          </a:p>
          <a:p>
            <a:r>
              <a:rPr lang="en-GB" sz="2400" dirty="0"/>
              <a:t>Results should always be double checked.</a:t>
            </a:r>
          </a:p>
        </p:txBody>
      </p:sp>
      <p:sp>
        <p:nvSpPr>
          <p:cNvPr id="6" name="Content Placeholder 5">
            <a:extLst>
              <a:ext uri="{FF2B5EF4-FFF2-40B4-BE49-F238E27FC236}">
                <a16:creationId xmlns:a16="http://schemas.microsoft.com/office/drawing/2014/main" id="{FC8E7008-0643-45DE-9769-536F79CC5776}"/>
              </a:ext>
            </a:extLst>
          </p:cNvPr>
          <p:cNvSpPr>
            <a:spLocks noGrp="1"/>
          </p:cNvSpPr>
          <p:nvPr>
            <p:ph idx="1"/>
          </p:nvPr>
        </p:nvSpPr>
        <p:spPr/>
        <p:txBody>
          <a:bodyPr/>
          <a:lstStyle/>
          <a:p>
            <a:endParaRPr lang="en-GB"/>
          </a:p>
        </p:txBody>
      </p:sp>
      <p:pic>
        <p:nvPicPr>
          <p:cNvPr id="7" name="Picture 6">
            <a:extLst>
              <a:ext uri="{FF2B5EF4-FFF2-40B4-BE49-F238E27FC236}">
                <a16:creationId xmlns:a16="http://schemas.microsoft.com/office/drawing/2014/main" id="{4F5A95AB-2C3D-4B80-A84E-5A6B035B03AE}"/>
              </a:ext>
            </a:extLst>
          </p:cNvPr>
          <p:cNvPicPr>
            <a:picLocks noChangeAspect="1"/>
          </p:cNvPicPr>
          <p:nvPr/>
        </p:nvPicPr>
        <p:blipFill>
          <a:blip r:embed="rId2"/>
          <a:stretch>
            <a:fillRect/>
          </a:stretch>
        </p:blipFill>
        <p:spPr>
          <a:xfrm>
            <a:off x="1228679" y="1512904"/>
            <a:ext cx="6299586" cy="2260402"/>
          </a:xfrm>
          <a:prstGeom prst="rect">
            <a:avLst/>
          </a:prstGeom>
        </p:spPr>
      </p:pic>
    </p:spTree>
    <p:extLst>
      <p:ext uri="{BB962C8B-B14F-4D97-AF65-F5344CB8AC3E}">
        <p14:creationId xmlns:p14="http://schemas.microsoft.com/office/powerpoint/2010/main" val="8429545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63169-B2CC-46B3-A36C-AC0A84A0024E}"/>
              </a:ext>
            </a:extLst>
          </p:cNvPr>
          <p:cNvSpPr>
            <a:spLocks noGrp="1"/>
          </p:cNvSpPr>
          <p:nvPr>
            <p:ph type="title"/>
          </p:nvPr>
        </p:nvSpPr>
        <p:spPr/>
        <p:txBody>
          <a:bodyPr/>
          <a:lstStyle/>
          <a:p>
            <a:r>
              <a:rPr lang="en-GB" dirty="0"/>
              <a:t>METHOD 2: USING THE KEYBOARD</a:t>
            </a:r>
          </a:p>
        </p:txBody>
      </p:sp>
      <p:sp>
        <p:nvSpPr>
          <p:cNvPr id="3" name="Content Placeholder 2">
            <a:extLst>
              <a:ext uri="{FF2B5EF4-FFF2-40B4-BE49-F238E27FC236}">
                <a16:creationId xmlns:a16="http://schemas.microsoft.com/office/drawing/2014/main" id="{55DADCCE-D78F-4452-98FE-25C616DB31E2}"/>
              </a:ext>
            </a:extLst>
          </p:cNvPr>
          <p:cNvSpPr>
            <a:spLocks noGrp="1"/>
          </p:cNvSpPr>
          <p:nvPr>
            <p:ph idx="1"/>
          </p:nvPr>
        </p:nvSpPr>
        <p:spPr>
          <a:xfrm>
            <a:off x="1141412" y="2249486"/>
            <a:ext cx="9905999" cy="4323592"/>
          </a:xfrm>
        </p:spPr>
        <p:txBody>
          <a:bodyPr>
            <a:normAutofit fontScale="92500" lnSpcReduction="10000"/>
          </a:bodyPr>
          <a:lstStyle/>
          <a:p>
            <a:pPr marL="0" indent="0">
              <a:buNone/>
            </a:pPr>
            <a:r>
              <a:rPr lang="en-GB" dirty="0"/>
              <a:t>Each result that can be selected corresponds to a keyboard</a:t>
            </a:r>
          </a:p>
          <a:p>
            <a:pPr marL="0" indent="0">
              <a:buNone/>
            </a:pPr>
            <a:r>
              <a:rPr lang="en-GB" dirty="0"/>
              <a:t>1	Win for White		Requested Bye Scores 1</a:t>
            </a:r>
            <a:br>
              <a:rPr lang="en-GB" dirty="0"/>
            </a:br>
            <a:r>
              <a:rPr lang="en-GB" dirty="0"/>
              <a:t>2	Draw			Requested Bye Scores ½</a:t>
            </a:r>
            <a:br>
              <a:rPr lang="en-GB" dirty="0"/>
            </a:br>
            <a:r>
              <a:rPr lang="en-GB" dirty="0"/>
              <a:t>3	Win for Black		Requested Bye Scores 0</a:t>
            </a:r>
          </a:p>
          <a:p>
            <a:pPr marL="0" indent="0">
              <a:buNone/>
            </a:pPr>
            <a:endParaRPr lang="en-GB" dirty="0"/>
          </a:p>
          <a:p>
            <a:pPr marL="0" indent="0">
              <a:buNone/>
            </a:pPr>
            <a:r>
              <a:rPr lang="en-GB" dirty="0"/>
              <a:t>Inputting a result will automatically go to the next board in the list</a:t>
            </a:r>
          </a:p>
          <a:p>
            <a:pPr marL="0" indent="0">
              <a:buNone/>
            </a:pPr>
            <a:r>
              <a:rPr lang="en-GB" dirty="0"/>
              <a:t>Advantage		Very fast</a:t>
            </a:r>
          </a:p>
          <a:p>
            <a:pPr marL="0" indent="0">
              <a:buNone/>
            </a:pPr>
            <a:r>
              <a:rPr lang="en-GB" dirty="0"/>
              <a:t>Disadvantage		Higher probability of inputting the wrong result, so always 			double check the results - best done by another arbiter</a:t>
            </a:r>
          </a:p>
          <a:p>
            <a:endParaRPr lang="en-GB" dirty="0"/>
          </a:p>
          <a:p>
            <a:pPr marL="0" indent="0">
              <a:buNone/>
            </a:pPr>
            <a:endParaRPr lang="en-GB" dirty="0"/>
          </a:p>
        </p:txBody>
      </p:sp>
    </p:spTree>
    <p:extLst>
      <p:ext uri="{BB962C8B-B14F-4D97-AF65-F5344CB8AC3E}">
        <p14:creationId xmlns:p14="http://schemas.microsoft.com/office/powerpoint/2010/main" val="16537420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4BA44-7188-4494-AFC2-233F2C05D3D3}"/>
              </a:ext>
            </a:extLst>
          </p:cNvPr>
          <p:cNvSpPr>
            <a:spLocks noGrp="1"/>
          </p:cNvSpPr>
          <p:nvPr>
            <p:ph type="title"/>
          </p:nvPr>
        </p:nvSpPr>
        <p:spPr/>
        <p:txBody>
          <a:bodyPr/>
          <a:lstStyle/>
          <a:p>
            <a:r>
              <a:rPr lang="en-GB" dirty="0"/>
              <a:t>INPUT the following results</a:t>
            </a:r>
          </a:p>
        </p:txBody>
      </p:sp>
      <p:sp>
        <p:nvSpPr>
          <p:cNvPr id="6" name="Content Placeholder 5">
            <a:extLst>
              <a:ext uri="{FF2B5EF4-FFF2-40B4-BE49-F238E27FC236}">
                <a16:creationId xmlns:a16="http://schemas.microsoft.com/office/drawing/2014/main" id="{521DCB68-DE08-4BA2-9654-1DCF091A3FED}"/>
              </a:ext>
            </a:extLst>
          </p:cNvPr>
          <p:cNvSpPr>
            <a:spLocks noGrp="1"/>
          </p:cNvSpPr>
          <p:nvPr>
            <p:ph idx="1"/>
          </p:nvPr>
        </p:nvSpPr>
        <p:spPr/>
        <p:txBody>
          <a:bodyPr/>
          <a:lstStyle/>
          <a:p>
            <a:endParaRPr lang="en-GB" dirty="0"/>
          </a:p>
        </p:txBody>
      </p:sp>
      <p:pic>
        <p:nvPicPr>
          <p:cNvPr id="7" name="Picture 6">
            <a:extLst>
              <a:ext uri="{FF2B5EF4-FFF2-40B4-BE49-F238E27FC236}">
                <a16:creationId xmlns:a16="http://schemas.microsoft.com/office/drawing/2014/main" id="{16EE91AB-8C01-461D-B661-52972B02A3C6}"/>
              </a:ext>
            </a:extLst>
          </p:cNvPr>
          <p:cNvPicPr>
            <a:picLocks noChangeAspect="1"/>
          </p:cNvPicPr>
          <p:nvPr/>
        </p:nvPicPr>
        <p:blipFill>
          <a:blip r:embed="rId2"/>
          <a:stretch>
            <a:fillRect/>
          </a:stretch>
        </p:blipFill>
        <p:spPr>
          <a:xfrm>
            <a:off x="2166937" y="2571750"/>
            <a:ext cx="7858125" cy="1714500"/>
          </a:xfrm>
          <a:prstGeom prst="rect">
            <a:avLst/>
          </a:prstGeom>
        </p:spPr>
      </p:pic>
    </p:spTree>
    <p:extLst>
      <p:ext uri="{BB962C8B-B14F-4D97-AF65-F5344CB8AC3E}">
        <p14:creationId xmlns:p14="http://schemas.microsoft.com/office/powerpoint/2010/main" val="4614357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D3AFA-A8C0-4164-BB65-297ACCCAAB65}"/>
              </a:ext>
            </a:extLst>
          </p:cNvPr>
          <p:cNvSpPr>
            <a:spLocks noGrp="1"/>
          </p:cNvSpPr>
          <p:nvPr>
            <p:ph type="title"/>
          </p:nvPr>
        </p:nvSpPr>
        <p:spPr/>
        <p:txBody>
          <a:bodyPr/>
          <a:lstStyle/>
          <a:p>
            <a:r>
              <a:rPr lang="en-GB" dirty="0"/>
              <a:t>Round 2 pairings</a:t>
            </a:r>
          </a:p>
        </p:txBody>
      </p:sp>
      <p:sp>
        <p:nvSpPr>
          <p:cNvPr id="3" name="Content Placeholder 2">
            <a:extLst>
              <a:ext uri="{FF2B5EF4-FFF2-40B4-BE49-F238E27FC236}">
                <a16:creationId xmlns:a16="http://schemas.microsoft.com/office/drawing/2014/main" id="{924BCD2E-BD16-4F51-B964-ACA049E18833}"/>
              </a:ext>
            </a:extLst>
          </p:cNvPr>
          <p:cNvSpPr>
            <a:spLocks noGrp="1"/>
          </p:cNvSpPr>
          <p:nvPr>
            <p:ph idx="1"/>
          </p:nvPr>
        </p:nvSpPr>
        <p:spPr>
          <a:xfrm>
            <a:off x="1141412" y="2249486"/>
            <a:ext cx="9905999" cy="3989995"/>
          </a:xfrm>
        </p:spPr>
        <p:txBody>
          <a:bodyPr>
            <a:normAutofit/>
          </a:bodyPr>
          <a:lstStyle/>
          <a:p>
            <a:pPr marL="0" indent="0">
              <a:buNone/>
            </a:pPr>
            <a:r>
              <a:rPr lang="en-GB" dirty="0"/>
              <a:t>Now that you’ve input the results, have a go at generating the Round 2 pairings.</a:t>
            </a:r>
          </a:p>
          <a:p>
            <a:pPr marL="0" indent="0">
              <a:buNone/>
            </a:pPr>
            <a:endParaRPr lang="en-GB" dirty="0"/>
          </a:p>
          <a:p>
            <a:pPr marL="0" indent="0">
              <a:buNone/>
            </a:pPr>
            <a:r>
              <a:rPr lang="en-GB" dirty="0"/>
              <a:t>There is no news about any players in the tournament, so you can safely create the pairings for Round 2, print them, and bask in the glow of a successful opening day of your tournament with no problems at all.</a:t>
            </a:r>
          </a:p>
          <a:p>
            <a:pPr marL="0" indent="0">
              <a:buNone/>
            </a:pPr>
            <a:endParaRPr lang="en-GB" dirty="0"/>
          </a:p>
          <a:p>
            <a:pPr marL="0" indent="0">
              <a:buNone/>
            </a:pPr>
            <a:r>
              <a:rPr lang="en-GB" dirty="0"/>
              <a:t>What pairings do you get?</a:t>
            </a:r>
          </a:p>
        </p:txBody>
      </p:sp>
    </p:spTree>
    <p:extLst>
      <p:ext uri="{BB962C8B-B14F-4D97-AF65-F5344CB8AC3E}">
        <p14:creationId xmlns:p14="http://schemas.microsoft.com/office/powerpoint/2010/main" val="34714199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554D0B7-B7AD-4F8B-9BFC-C9DED64D92A2}"/>
              </a:ext>
            </a:extLst>
          </p:cNvPr>
          <p:cNvSpPr txBox="1">
            <a:spLocks/>
          </p:cNvSpPr>
          <p:nvPr/>
        </p:nvSpPr>
        <p:spPr>
          <a:xfrm>
            <a:off x="1143001" y="1069092"/>
            <a:ext cx="9905998" cy="1478570"/>
          </a:xfrm>
          <a:prstGeom prst="rect">
            <a:avLst/>
          </a:prstGeom>
        </p:spPr>
        <p:txBody>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r>
              <a:rPr lang="en-GB" dirty="0"/>
              <a:t>Round 2 pairings</a:t>
            </a:r>
          </a:p>
        </p:txBody>
      </p:sp>
      <p:pic>
        <p:nvPicPr>
          <p:cNvPr id="7" name="Picture 6">
            <a:extLst>
              <a:ext uri="{FF2B5EF4-FFF2-40B4-BE49-F238E27FC236}">
                <a16:creationId xmlns:a16="http://schemas.microsoft.com/office/drawing/2014/main" id="{042A35CD-3AA8-4571-98ED-39F1733E4525}"/>
              </a:ext>
            </a:extLst>
          </p:cNvPr>
          <p:cNvPicPr>
            <a:picLocks noChangeAspect="1"/>
          </p:cNvPicPr>
          <p:nvPr/>
        </p:nvPicPr>
        <p:blipFill>
          <a:blip r:embed="rId2"/>
          <a:stretch>
            <a:fillRect/>
          </a:stretch>
        </p:blipFill>
        <p:spPr>
          <a:xfrm>
            <a:off x="3276600" y="1790700"/>
            <a:ext cx="5638800" cy="3276600"/>
          </a:xfrm>
          <a:prstGeom prst="rect">
            <a:avLst/>
          </a:prstGeom>
        </p:spPr>
      </p:pic>
    </p:spTree>
    <p:extLst>
      <p:ext uri="{BB962C8B-B14F-4D97-AF65-F5344CB8AC3E}">
        <p14:creationId xmlns:p14="http://schemas.microsoft.com/office/powerpoint/2010/main" val="26978170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9E099-76B2-4D85-B879-DF38ED329730}"/>
              </a:ext>
            </a:extLst>
          </p:cNvPr>
          <p:cNvSpPr>
            <a:spLocks noGrp="1"/>
          </p:cNvSpPr>
          <p:nvPr>
            <p:ph type="title"/>
          </p:nvPr>
        </p:nvSpPr>
        <p:spPr/>
        <p:txBody>
          <a:bodyPr/>
          <a:lstStyle/>
          <a:p>
            <a:r>
              <a:rPr lang="en-GB" dirty="0"/>
              <a:t>NEXT STEPS</a:t>
            </a:r>
          </a:p>
        </p:txBody>
      </p:sp>
      <p:sp>
        <p:nvSpPr>
          <p:cNvPr id="3" name="Content Placeholder 2">
            <a:extLst>
              <a:ext uri="{FF2B5EF4-FFF2-40B4-BE49-F238E27FC236}">
                <a16:creationId xmlns:a16="http://schemas.microsoft.com/office/drawing/2014/main" id="{F2C8AE5B-DA9A-48BD-B653-DCA7C06771A5}"/>
              </a:ext>
            </a:extLst>
          </p:cNvPr>
          <p:cNvSpPr>
            <a:spLocks noGrp="1"/>
          </p:cNvSpPr>
          <p:nvPr>
            <p:ph idx="1"/>
          </p:nvPr>
        </p:nvSpPr>
        <p:spPr/>
        <p:txBody>
          <a:bodyPr/>
          <a:lstStyle/>
          <a:p>
            <a:pPr marL="0" indent="0">
              <a:buNone/>
            </a:pPr>
            <a:r>
              <a:rPr lang="en-GB" dirty="0"/>
              <a:t>Round 1 went smoothly. Round 2 will not…</a:t>
            </a:r>
          </a:p>
        </p:txBody>
      </p:sp>
    </p:spTree>
    <p:extLst>
      <p:ext uri="{BB962C8B-B14F-4D97-AF65-F5344CB8AC3E}">
        <p14:creationId xmlns:p14="http://schemas.microsoft.com/office/powerpoint/2010/main" val="4025832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E1E8A-8F1C-4882-8255-89B765DB7036}"/>
              </a:ext>
            </a:extLst>
          </p:cNvPr>
          <p:cNvSpPr>
            <a:spLocks noGrp="1"/>
          </p:cNvSpPr>
          <p:nvPr>
            <p:ph type="title"/>
          </p:nvPr>
        </p:nvSpPr>
        <p:spPr/>
        <p:txBody>
          <a:bodyPr/>
          <a:lstStyle/>
          <a:p>
            <a:r>
              <a:rPr lang="en-GB" dirty="0"/>
              <a:t>Do the pairings</a:t>
            </a:r>
          </a:p>
        </p:txBody>
      </p:sp>
      <p:pic>
        <p:nvPicPr>
          <p:cNvPr id="4" name="Picture 3">
            <a:extLst>
              <a:ext uri="{FF2B5EF4-FFF2-40B4-BE49-F238E27FC236}">
                <a16:creationId xmlns:a16="http://schemas.microsoft.com/office/drawing/2014/main" id="{25FBC613-1851-406C-AF5A-281422CDD9FF}"/>
              </a:ext>
            </a:extLst>
          </p:cNvPr>
          <p:cNvPicPr>
            <a:picLocks noChangeAspect="1"/>
          </p:cNvPicPr>
          <p:nvPr/>
        </p:nvPicPr>
        <p:blipFill>
          <a:blip r:embed="rId2"/>
          <a:stretch>
            <a:fillRect/>
          </a:stretch>
        </p:blipFill>
        <p:spPr>
          <a:xfrm>
            <a:off x="3251199" y="2509837"/>
            <a:ext cx="5686425" cy="1838325"/>
          </a:xfrm>
          <a:prstGeom prst="rect">
            <a:avLst/>
          </a:prstGeom>
        </p:spPr>
      </p:pic>
    </p:spTree>
    <p:extLst>
      <p:ext uri="{BB962C8B-B14F-4D97-AF65-F5344CB8AC3E}">
        <p14:creationId xmlns:p14="http://schemas.microsoft.com/office/powerpoint/2010/main" val="1996379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3F1CECF-E52F-4E89-9514-D78FEFB02C5E}"/>
              </a:ext>
            </a:extLst>
          </p:cNvPr>
          <p:cNvPicPr>
            <a:picLocks noChangeAspect="1"/>
          </p:cNvPicPr>
          <p:nvPr/>
        </p:nvPicPr>
        <p:blipFill>
          <a:blip r:embed="rId2"/>
          <a:stretch>
            <a:fillRect/>
          </a:stretch>
        </p:blipFill>
        <p:spPr>
          <a:xfrm>
            <a:off x="722453" y="0"/>
            <a:ext cx="10747094" cy="6858000"/>
          </a:xfrm>
          <a:prstGeom prst="rect">
            <a:avLst/>
          </a:prstGeom>
        </p:spPr>
      </p:pic>
    </p:spTree>
    <p:extLst>
      <p:ext uri="{BB962C8B-B14F-4D97-AF65-F5344CB8AC3E}">
        <p14:creationId xmlns:p14="http://schemas.microsoft.com/office/powerpoint/2010/main" val="473336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17AC7-36D7-40A7-BAC9-647FC6D0CDA4}"/>
              </a:ext>
            </a:extLst>
          </p:cNvPr>
          <p:cNvSpPr>
            <a:spLocks noGrp="1"/>
          </p:cNvSpPr>
          <p:nvPr>
            <p:ph type="title"/>
          </p:nvPr>
        </p:nvSpPr>
        <p:spPr/>
        <p:txBody>
          <a:bodyPr/>
          <a:lstStyle/>
          <a:p>
            <a:r>
              <a:rPr lang="en-GB" dirty="0"/>
              <a:t>Doing the pairings</a:t>
            </a:r>
          </a:p>
        </p:txBody>
      </p:sp>
      <p:sp>
        <p:nvSpPr>
          <p:cNvPr id="3" name="Content Placeholder 2">
            <a:extLst>
              <a:ext uri="{FF2B5EF4-FFF2-40B4-BE49-F238E27FC236}">
                <a16:creationId xmlns:a16="http://schemas.microsoft.com/office/drawing/2014/main" id="{33316F51-A989-4CBC-BAAE-01E6FC2AAEF3}"/>
              </a:ext>
            </a:extLst>
          </p:cNvPr>
          <p:cNvSpPr>
            <a:spLocks noGrp="1"/>
          </p:cNvSpPr>
          <p:nvPr>
            <p:ph idx="1"/>
          </p:nvPr>
        </p:nvSpPr>
        <p:spPr>
          <a:xfrm>
            <a:off x="1141412" y="1868557"/>
            <a:ext cx="9905999" cy="4876800"/>
          </a:xfrm>
        </p:spPr>
        <p:txBody>
          <a:bodyPr>
            <a:normAutofit/>
          </a:bodyPr>
          <a:lstStyle/>
          <a:p>
            <a:r>
              <a:rPr lang="en-GB" dirty="0"/>
              <a:t>The left panel shows you who is to be excluded from the pairings</a:t>
            </a:r>
          </a:p>
          <a:p>
            <a:r>
              <a:rPr lang="en-GB" dirty="0"/>
              <a:t>There are two possible pairing systems: Local and Chess-Results.com</a:t>
            </a:r>
          </a:p>
          <a:p>
            <a:r>
              <a:rPr lang="en-GB" dirty="0" err="1"/>
              <a:t>JaVaFo</a:t>
            </a:r>
            <a:r>
              <a:rPr lang="en-GB" dirty="0"/>
              <a:t> is the name of the pairing engine</a:t>
            </a:r>
          </a:p>
          <a:p>
            <a:r>
              <a:rPr lang="en-GB" dirty="0"/>
              <a:t>If Java is installed on your machine, you can use Local</a:t>
            </a:r>
          </a:p>
          <a:p>
            <a:r>
              <a:rPr lang="en-GB" dirty="0"/>
              <a:t>If Java is not installed on your machine, you can use Chess-Results.com</a:t>
            </a:r>
          </a:p>
          <a:p>
            <a:r>
              <a:rPr lang="en-GB" dirty="0"/>
              <a:t>We will not use Accelerated Pairings for this!</a:t>
            </a:r>
          </a:p>
          <a:p>
            <a:r>
              <a:rPr lang="en-GB" dirty="0"/>
              <a:t>“Colour No.1” is the colour the first seed has. Normally this would be set to Random, but for this Seminar we will choose white so that we have the same tournament!</a:t>
            </a:r>
          </a:p>
          <a:p>
            <a:endParaRPr lang="en-GB" dirty="0"/>
          </a:p>
        </p:txBody>
      </p:sp>
    </p:spTree>
    <p:extLst>
      <p:ext uri="{BB962C8B-B14F-4D97-AF65-F5344CB8AC3E}">
        <p14:creationId xmlns:p14="http://schemas.microsoft.com/office/powerpoint/2010/main" val="2664482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A43A9-8396-4639-89B0-916FCCE7FDF7}"/>
              </a:ext>
            </a:extLst>
          </p:cNvPr>
          <p:cNvSpPr>
            <a:spLocks noGrp="1"/>
          </p:cNvSpPr>
          <p:nvPr>
            <p:ph type="title"/>
          </p:nvPr>
        </p:nvSpPr>
        <p:spPr/>
        <p:txBody>
          <a:bodyPr/>
          <a:lstStyle/>
          <a:p>
            <a:r>
              <a:rPr lang="en-GB" dirty="0"/>
              <a:t>Pairings are done</a:t>
            </a:r>
          </a:p>
        </p:txBody>
      </p:sp>
      <p:pic>
        <p:nvPicPr>
          <p:cNvPr id="8" name="Picture 7">
            <a:extLst>
              <a:ext uri="{FF2B5EF4-FFF2-40B4-BE49-F238E27FC236}">
                <a16:creationId xmlns:a16="http://schemas.microsoft.com/office/drawing/2014/main" id="{AF1B8F6A-6C6C-4E88-B3E4-F4E7D533FA33}"/>
              </a:ext>
            </a:extLst>
          </p:cNvPr>
          <p:cNvPicPr>
            <a:picLocks noChangeAspect="1"/>
          </p:cNvPicPr>
          <p:nvPr/>
        </p:nvPicPr>
        <p:blipFill>
          <a:blip r:embed="rId2"/>
          <a:stretch>
            <a:fillRect/>
          </a:stretch>
        </p:blipFill>
        <p:spPr>
          <a:xfrm>
            <a:off x="1455938" y="1720297"/>
            <a:ext cx="7642128" cy="4853617"/>
          </a:xfrm>
          <a:prstGeom prst="rect">
            <a:avLst/>
          </a:prstGeom>
        </p:spPr>
      </p:pic>
    </p:spTree>
    <p:extLst>
      <p:ext uri="{BB962C8B-B14F-4D97-AF65-F5344CB8AC3E}">
        <p14:creationId xmlns:p14="http://schemas.microsoft.com/office/powerpoint/2010/main" val="2264383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69314FD-D42B-4234-BA01-3E5D422F5807}"/>
              </a:ext>
            </a:extLst>
          </p:cNvPr>
          <p:cNvPicPr>
            <a:picLocks noChangeAspect="1"/>
          </p:cNvPicPr>
          <p:nvPr/>
        </p:nvPicPr>
        <p:blipFill>
          <a:blip r:embed="rId2"/>
          <a:stretch>
            <a:fillRect/>
          </a:stretch>
        </p:blipFill>
        <p:spPr>
          <a:xfrm>
            <a:off x="8256232" y="108265"/>
            <a:ext cx="3808705" cy="2929773"/>
          </a:xfrm>
          <a:prstGeom prst="rect">
            <a:avLst/>
          </a:prstGeom>
        </p:spPr>
      </p:pic>
      <p:sp>
        <p:nvSpPr>
          <p:cNvPr id="2" name="Title 1">
            <a:extLst>
              <a:ext uri="{FF2B5EF4-FFF2-40B4-BE49-F238E27FC236}">
                <a16:creationId xmlns:a16="http://schemas.microsoft.com/office/drawing/2014/main" id="{859A43A9-8396-4639-89B0-916FCCE7FDF7}"/>
              </a:ext>
            </a:extLst>
          </p:cNvPr>
          <p:cNvSpPr>
            <a:spLocks noGrp="1"/>
          </p:cNvSpPr>
          <p:nvPr>
            <p:ph type="title"/>
          </p:nvPr>
        </p:nvSpPr>
        <p:spPr/>
        <p:txBody>
          <a:bodyPr/>
          <a:lstStyle/>
          <a:p>
            <a:r>
              <a:rPr lang="en-GB" dirty="0"/>
              <a:t>Pairings are done</a:t>
            </a:r>
          </a:p>
        </p:txBody>
      </p:sp>
      <p:sp>
        <p:nvSpPr>
          <p:cNvPr id="3" name="Content Placeholder 2">
            <a:extLst>
              <a:ext uri="{FF2B5EF4-FFF2-40B4-BE49-F238E27FC236}">
                <a16:creationId xmlns:a16="http://schemas.microsoft.com/office/drawing/2014/main" id="{31FB643E-3070-4A60-B123-F14CB98CB443}"/>
              </a:ext>
            </a:extLst>
          </p:cNvPr>
          <p:cNvSpPr>
            <a:spLocks noGrp="1"/>
          </p:cNvSpPr>
          <p:nvPr>
            <p:ph idx="1"/>
          </p:nvPr>
        </p:nvSpPr>
        <p:spPr/>
        <p:txBody>
          <a:bodyPr/>
          <a:lstStyle/>
          <a:p>
            <a:pPr marL="0" indent="0">
              <a:buNone/>
            </a:pPr>
            <a:r>
              <a:rPr lang="en-GB" sz="3200" dirty="0"/>
              <a:t>You can look at the Pairings in lots of ways:</a:t>
            </a:r>
          </a:p>
          <a:p>
            <a:pPr marL="457200" indent="-457200">
              <a:buAutoNum type="arabicPeriod"/>
            </a:pPr>
            <a:r>
              <a:rPr lang="en-GB" dirty="0"/>
              <a:t>Lists -&gt; Pairings, click on A&lt;-&gt;B on the ribbon, or press F9</a:t>
            </a:r>
          </a:p>
          <a:p>
            <a:pPr marL="457200" indent="-457200">
              <a:buAutoNum type="arabicPeriod"/>
            </a:pPr>
            <a:r>
              <a:rPr lang="en-GB" b="1" u="sng" dirty="0"/>
              <a:t>Lists -&gt; Results, click 1</a:t>
            </a:r>
            <a:r>
              <a:rPr lang="en-GB" b="1" u="sng" dirty="0">
                <a:sym typeface="Wingdings" panose="05000000000000000000" pitchFamily="2" charset="2"/>
              </a:rPr>
              <a:t>:0 on the ribbon, or Press F10</a:t>
            </a:r>
          </a:p>
          <a:p>
            <a:pPr marL="457200" indent="-457200">
              <a:buAutoNum type="arabicPeriod"/>
            </a:pPr>
            <a:r>
              <a:rPr lang="en-GB" dirty="0">
                <a:sym typeface="Wingdings" panose="05000000000000000000" pitchFamily="2" charset="2"/>
              </a:rPr>
              <a:t>Input -&gt; Enter Results…</a:t>
            </a:r>
          </a:p>
          <a:p>
            <a:pPr marL="457200" indent="-457200">
              <a:buAutoNum type="arabicPeriod"/>
            </a:pPr>
            <a:r>
              <a:rPr lang="en-GB" dirty="0">
                <a:sym typeface="Wingdings" panose="05000000000000000000" pitchFamily="2" charset="2"/>
              </a:rPr>
              <a:t>Press F7</a:t>
            </a:r>
            <a:endParaRPr lang="en-GB" dirty="0"/>
          </a:p>
          <a:p>
            <a:endParaRPr lang="en-GB" dirty="0"/>
          </a:p>
        </p:txBody>
      </p:sp>
      <p:pic>
        <p:nvPicPr>
          <p:cNvPr id="4" name="Picture 3">
            <a:extLst>
              <a:ext uri="{FF2B5EF4-FFF2-40B4-BE49-F238E27FC236}">
                <a16:creationId xmlns:a16="http://schemas.microsoft.com/office/drawing/2014/main" id="{8E20DC0F-FD8D-4E73-A490-9CD8A79262DC}"/>
              </a:ext>
            </a:extLst>
          </p:cNvPr>
          <p:cNvPicPr>
            <a:picLocks noChangeAspect="1"/>
          </p:cNvPicPr>
          <p:nvPr/>
        </p:nvPicPr>
        <p:blipFill>
          <a:blip r:embed="rId3"/>
          <a:stretch>
            <a:fillRect/>
          </a:stretch>
        </p:blipFill>
        <p:spPr>
          <a:xfrm>
            <a:off x="5079968" y="4048780"/>
            <a:ext cx="5429250" cy="285750"/>
          </a:xfrm>
          <a:prstGeom prst="rect">
            <a:avLst/>
          </a:prstGeom>
        </p:spPr>
      </p:pic>
      <p:pic>
        <p:nvPicPr>
          <p:cNvPr id="6" name="Picture 5">
            <a:extLst>
              <a:ext uri="{FF2B5EF4-FFF2-40B4-BE49-F238E27FC236}">
                <a16:creationId xmlns:a16="http://schemas.microsoft.com/office/drawing/2014/main" id="{C7C18FEB-D0A2-456E-A633-D74317B2006C}"/>
              </a:ext>
            </a:extLst>
          </p:cNvPr>
          <p:cNvPicPr>
            <a:picLocks noChangeAspect="1"/>
          </p:cNvPicPr>
          <p:nvPr/>
        </p:nvPicPr>
        <p:blipFill>
          <a:blip r:embed="rId4"/>
          <a:stretch>
            <a:fillRect/>
          </a:stretch>
        </p:blipFill>
        <p:spPr>
          <a:xfrm>
            <a:off x="7412854" y="4939985"/>
            <a:ext cx="4287868" cy="1702432"/>
          </a:xfrm>
          <a:prstGeom prst="rect">
            <a:avLst/>
          </a:prstGeom>
        </p:spPr>
      </p:pic>
    </p:spTree>
    <p:extLst>
      <p:ext uri="{BB962C8B-B14F-4D97-AF65-F5344CB8AC3E}">
        <p14:creationId xmlns:p14="http://schemas.microsoft.com/office/powerpoint/2010/main" val="516964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954AE47-9F4F-4472-A81B-9A5B76D5588E}"/>
              </a:ext>
            </a:extLst>
          </p:cNvPr>
          <p:cNvSpPr txBox="1"/>
          <p:nvPr/>
        </p:nvSpPr>
        <p:spPr>
          <a:xfrm>
            <a:off x="1272209" y="5611193"/>
            <a:ext cx="10058400" cy="830997"/>
          </a:xfrm>
          <a:prstGeom prst="rect">
            <a:avLst/>
          </a:prstGeom>
          <a:noFill/>
        </p:spPr>
        <p:txBody>
          <a:bodyPr wrap="square" rtlCol="0">
            <a:spAutoFit/>
          </a:bodyPr>
          <a:lstStyle/>
          <a:p>
            <a:r>
              <a:rPr lang="en-GB" sz="2400" dirty="0"/>
              <a:t>This is a visual inspection to check nothing “silly” has happened. It looks like top half versus bottom half, so we can be breath easily!</a:t>
            </a:r>
          </a:p>
        </p:txBody>
      </p:sp>
      <p:pic>
        <p:nvPicPr>
          <p:cNvPr id="9" name="Picture 8">
            <a:extLst>
              <a:ext uri="{FF2B5EF4-FFF2-40B4-BE49-F238E27FC236}">
                <a16:creationId xmlns:a16="http://schemas.microsoft.com/office/drawing/2014/main" id="{855313E2-390A-41E8-B168-F3462B4BEA19}"/>
              </a:ext>
            </a:extLst>
          </p:cNvPr>
          <p:cNvPicPr>
            <a:picLocks noChangeAspect="1"/>
          </p:cNvPicPr>
          <p:nvPr/>
        </p:nvPicPr>
        <p:blipFill>
          <a:blip r:embed="rId2"/>
          <a:stretch>
            <a:fillRect/>
          </a:stretch>
        </p:blipFill>
        <p:spPr>
          <a:xfrm>
            <a:off x="2973695" y="1734613"/>
            <a:ext cx="5800725" cy="3228975"/>
          </a:xfrm>
          <a:prstGeom prst="rect">
            <a:avLst/>
          </a:prstGeom>
        </p:spPr>
      </p:pic>
    </p:spTree>
    <p:extLst>
      <p:ext uri="{BB962C8B-B14F-4D97-AF65-F5344CB8AC3E}">
        <p14:creationId xmlns:p14="http://schemas.microsoft.com/office/powerpoint/2010/main" val="6775183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DB461-A0A6-46D7-AB17-8ACE0A13101D}"/>
              </a:ext>
            </a:extLst>
          </p:cNvPr>
          <p:cNvSpPr>
            <a:spLocks noGrp="1"/>
          </p:cNvSpPr>
          <p:nvPr>
            <p:ph type="title"/>
          </p:nvPr>
        </p:nvSpPr>
        <p:spPr/>
        <p:txBody>
          <a:bodyPr/>
          <a:lstStyle/>
          <a:p>
            <a:r>
              <a:rPr lang="en-GB" dirty="0"/>
              <a:t>Publishing the pairings</a:t>
            </a:r>
          </a:p>
        </p:txBody>
      </p:sp>
      <p:sp>
        <p:nvSpPr>
          <p:cNvPr id="3" name="Content Placeholder 2">
            <a:extLst>
              <a:ext uri="{FF2B5EF4-FFF2-40B4-BE49-F238E27FC236}">
                <a16:creationId xmlns:a16="http://schemas.microsoft.com/office/drawing/2014/main" id="{5BEEF162-5001-4439-B530-FCBB32A0E27F}"/>
              </a:ext>
            </a:extLst>
          </p:cNvPr>
          <p:cNvSpPr>
            <a:spLocks noGrp="1"/>
          </p:cNvSpPr>
          <p:nvPr>
            <p:ph idx="1"/>
          </p:nvPr>
        </p:nvSpPr>
        <p:spPr>
          <a:xfrm>
            <a:off x="1141412" y="1868557"/>
            <a:ext cx="9905999" cy="4784034"/>
          </a:xfrm>
        </p:spPr>
        <p:txBody>
          <a:bodyPr>
            <a:normAutofit/>
          </a:bodyPr>
          <a:lstStyle/>
          <a:p>
            <a:pPr marL="0" indent="0">
              <a:buNone/>
            </a:pPr>
            <a:r>
              <a:rPr lang="en-GB" dirty="0"/>
              <a:t>The pairings will now be published in two ways:</a:t>
            </a:r>
          </a:p>
          <a:p>
            <a:pPr marL="457200" indent="-457200">
              <a:buAutoNum type="arabicPeriod"/>
            </a:pPr>
            <a:r>
              <a:rPr lang="en-GB" dirty="0"/>
              <a:t>Online: Internet -&gt; Upload to Chess-Results.com</a:t>
            </a:r>
          </a:p>
          <a:p>
            <a:pPr marL="457200" indent="-457200">
              <a:buAutoNum type="arabicPeriod"/>
            </a:pPr>
            <a:r>
              <a:rPr lang="en-GB" dirty="0"/>
              <a:t>On Printouts</a:t>
            </a:r>
          </a:p>
          <a:p>
            <a:pPr marL="457200" indent="-457200">
              <a:buAutoNum type="arabicPeriod"/>
            </a:pPr>
            <a:endParaRPr lang="en-GB" dirty="0"/>
          </a:p>
          <a:p>
            <a:pPr marL="0" indent="0">
              <a:buNone/>
            </a:pPr>
            <a:r>
              <a:rPr lang="en-GB" dirty="0"/>
              <a:t>In a Blitz tournament, for speed, you might use a projector to display the pairings without the need of printouts. This is not really a good option for </a:t>
            </a:r>
            <a:r>
              <a:rPr lang="en-GB" dirty="0" err="1"/>
              <a:t>standardplay</a:t>
            </a:r>
            <a:r>
              <a:rPr lang="en-GB" dirty="0"/>
              <a:t> tournaments with longer rounds.</a:t>
            </a:r>
          </a:p>
          <a:p>
            <a:pPr marL="0" indent="0">
              <a:buNone/>
            </a:pPr>
            <a:endParaRPr lang="en-GB" dirty="0"/>
          </a:p>
          <a:p>
            <a:pPr marL="0" indent="0">
              <a:buNone/>
            </a:pPr>
            <a:r>
              <a:rPr lang="en-GB" dirty="0"/>
              <a:t>The web lists have been customised, but the pairing printouts have not.</a:t>
            </a:r>
          </a:p>
        </p:txBody>
      </p:sp>
    </p:spTree>
    <p:extLst>
      <p:ext uri="{BB962C8B-B14F-4D97-AF65-F5344CB8AC3E}">
        <p14:creationId xmlns:p14="http://schemas.microsoft.com/office/powerpoint/2010/main" val="346204376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230</TotalTime>
  <Words>1206</Words>
  <Application>Microsoft Office PowerPoint</Application>
  <PresentationFormat>Widescreen</PresentationFormat>
  <Paragraphs>105</Paragraphs>
  <Slides>29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Tw Cen MT</vt:lpstr>
      <vt:lpstr>Circuit</vt:lpstr>
      <vt:lpstr>Pairings and results</vt:lpstr>
      <vt:lpstr>Starting the tournament</vt:lpstr>
      <vt:lpstr>Do the pairings</vt:lpstr>
      <vt:lpstr>PowerPoint Presentation</vt:lpstr>
      <vt:lpstr>Doing the pairings</vt:lpstr>
      <vt:lpstr>Pairings are done</vt:lpstr>
      <vt:lpstr>Pairings are done</vt:lpstr>
      <vt:lpstr>PowerPoint Presentation</vt:lpstr>
      <vt:lpstr>Publishing the pairings</vt:lpstr>
      <vt:lpstr>Customising the printed lists</vt:lpstr>
      <vt:lpstr>CUSTOMISING THE PRINTED LISTS</vt:lpstr>
      <vt:lpstr>WAYs to improve the printout</vt:lpstr>
      <vt:lpstr>Step 1: Players’ NAMEs</vt:lpstr>
      <vt:lpstr>STEP 2: Remove the unnecessary heading</vt:lpstr>
      <vt:lpstr>STEP 3: CUSTOMISING The columns</vt:lpstr>
      <vt:lpstr>DEFINE NEW LIST</vt:lpstr>
      <vt:lpstr>NOTES FOR DEFINE NEW LIST</vt:lpstr>
      <vt:lpstr>FINAL LIST PRESENTATION</vt:lpstr>
      <vt:lpstr>Not quite ready…</vt:lpstr>
      <vt:lpstr>OTHER TIPS FOR PRINTOUTS</vt:lpstr>
      <vt:lpstr>PowerPoint Presentation</vt:lpstr>
      <vt:lpstr>Next Steps</vt:lpstr>
      <vt:lpstr>Entering Results</vt:lpstr>
      <vt:lpstr>METHOD 1: Using the Mouse</vt:lpstr>
      <vt:lpstr>METHOD 2: USING THE KEYBOARD</vt:lpstr>
      <vt:lpstr>INPUT the following results</vt:lpstr>
      <vt:lpstr>Round 2 pairings</vt:lpstr>
      <vt:lpstr>PowerPoint Presentation</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Pairings and results</dc:title>
  <dc:creator>Alex Holowczak</dc:creator>
  <cp:lastModifiedBy>Douglas Vleeshhouwer</cp:lastModifiedBy>
  <cp:revision>41</cp:revision>
  <dcterms:created xsi:type="dcterms:W3CDTF">2020-02-16T23:34:35Z</dcterms:created>
  <dcterms:modified xsi:type="dcterms:W3CDTF">2020-03-09T16:05:24Z</dcterms:modified>
</cp:coreProperties>
</file>