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2" d="100"/>
          <a:sy n="72" d="100"/>
        </p:scale>
        <p:origin x="66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en-US"/>
              <a:t>Click to edit Master title style</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D955AD2-3A49-4A6C-8D4B-877CB263E3F8}" type="datetimeFigureOut">
              <a:rPr lang="en-GB" smtClean="0"/>
              <a:t>17/02/2020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0A7759D5-42C5-4E82-A4C4-92CA3F2410DA}" type="slidenum">
              <a:rPr lang="en-GB" smtClean="0"/>
              <a:t>‹#›</a:t>
            </a:fld>
            <a:endParaRPr lang="en-GB"/>
          </a:p>
        </p:txBody>
      </p:sp>
    </p:spTree>
    <p:extLst>
      <p:ext uri="{BB962C8B-B14F-4D97-AF65-F5344CB8AC3E}">
        <p14:creationId xmlns:p14="http://schemas.microsoft.com/office/powerpoint/2010/main" val="3129237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D955AD2-3A49-4A6C-8D4B-877CB263E3F8}" type="datetimeFigureOut">
              <a:rPr lang="en-GB" smtClean="0"/>
              <a:t>17/02/2020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A7759D5-42C5-4E82-A4C4-92CA3F2410DA}" type="slidenum">
              <a:rPr lang="en-GB" smtClean="0"/>
              <a:t>‹#›</a:t>
            </a:fld>
            <a:endParaRPr lang="en-GB"/>
          </a:p>
        </p:txBody>
      </p:sp>
    </p:spTree>
    <p:extLst>
      <p:ext uri="{BB962C8B-B14F-4D97-AF65-F5344CB8AC3E}">
        <p14:creationId xmlns:p14="http://schemas.microsoft.com/office/powerpoint/2010/main" val="10719319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D955AD2-3A49-4A6C-8D4B-877CB263E3F8}" type="datetimeFigureOut">
              <a:rPr lang="en-GB" smtClean="0"/>
              <a:t>17/02/2020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A7759D5-42C5-4E82-A4C4-92CA3F2410DA}" type="slidenum">
              <a:rPr lang="en-GB" smtClean="0"/>
              <a:t>‹#›</a:t>
            </a:fld>
            <a:endParaRPr lang="en-GB"/>
          </a:p>
        </p:txBody>
      </p:sp>
    </p:spTree>
    <p:extLst>
      <p:ext uri="{BB962C8B-B14F-4D97-AF65-F5344CB8AC3E}">
        <p14:creationId xmlns:p14="http://schemas.microsoft.com/office/powerpoint/2010/main" val="1684358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D955AD2-3A49-4A6C-8D4B-877CB263E3F8}" type="datetimeFigureOut">
              <a:rPr lang="en-GB" smtClean="0"/>
              <a:t>17/02/2020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A7759D5-42C5-4E82-A4C4-92CA3F2410DA}" type="slidenum">
              <a:rPr lang="en-GB" smtClean="0"/>
              <a:t>‹#›</a:t>
            </a:fld>
            <a:endParaRPr lang="en-GB"/>
          </a:p>
        </p:txBody>
      </p:sp>
    </p:spTree>
    <p:extLst>
      <p:ext uri="{BB962C8B-B14F-4D97-AF65-F5344CB8AC3E}">
        <p14:creationId xmlns:p14="http://schemas.microsoft.com/office/powerpoint/2010/main" val="35650224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en-US"/>
              <a:t>Click to edit Master title style</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593667" y="6272784"/>
            <a:ext cx="2644309" cy="365125"/>
          </a:xfrm>
        </p:spPr>
        <p:txBody>
          <a:bodyPr/>
          <a:lstStyle/>
          <a:p>
            <a:fld id="{5D955AD2-3A49-4A6C-8D4B-877CB263E3F8}" type="datetimeFigureOut">
              <a:rPr lang="en-GB" smtClean="0"/>
              <a:t>17/02/2020</a:t>
            </a:fld>
            <a:endParaRPr lang="en-GB"/>
          </a:p>
        </p:txBody>
      </p:sp>
      <p:sp>
        <p:nvSpPr>
          <p:cNvPr id="5" name="Footer Placeholder 4"/>
          <p:cNvSpPr>
            <a:spLocks noGrp="1"/>
          </p:cNvSpPr>
          <p:nvPr>
            <p:ph type="ftr" sz="quarter" idx="11"/>
          </p:nvPr>
        </p:nvSpPr>
        <p:spPr>
          <a:xfrm>
            <a:off x="2182708" y="6272784"/>
            <a:ext cx="6327648" cy="365125"/>
          </a:xfrm>
        </p:spPr>
        <p:txBody>
          <a:bodyPr/>
          <a:lstStyle/>
          <a:p>
            <a:endParaRPr lang="en-GB"/>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0A7759D5-42C5-4E82-A4C4-92CA3F2410DA}" type="slidenum">
              <a:rPr lang="en-GB" smtClean="0"/>
              <a:t>‹#›</a:t>
            </a:fld>
            <a:endParaRPr lang="en-GB"/>
          </a:p>
        </p:txBody>
      </p:sp>
    </p:spTree>
    <p:extLst>
      <p:ext uri="{BB962C8B-B14F-4D97-AF65-F5344CB8AC3E}">
        <p14:creationId xmlns:p14="http://schemas.microsoft.com/office/powerpoint/2010/main" val="7031549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D955AD2-3A49-4A6C-8D4B-877CB263E3F8}" type="datetimeFigureOut">
              <a:rPr lang="en-GB" smtClean="0"/>
              <a:t>17/02/2020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A7759D5-42C5-4E82-A4C4-92CA3F2410DA}" type="slidenum">
              <a:rPr lang="en-GB" smtClean="0"/>
              <a:t>‹#›</a:t>
            </a:fld>
            <a:endParaRPr lang="en-GB"/>
          </a:p>
        </p:txBody>
      </p:sp>
    </p:spTree>
    <p:extLst>
      <p:ext uri="{BB962C8B-B14F-4D97-AF65-F5344CB8AC3E}">
        <p14:creationId xmlns:p14="http://schemas.microsoft.com/office/powerpoint/2010/main" val="24866215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D955AD2-3A49-4A6C-8D4B-877CB263E3F8}" type="datetimeFigureOut">
              <a:rPr lang="en-GB" smtClean="0"/>
              <a:t>17/02/2020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A7759D5-42C5-4E82-A4C4-92CA3F2410DA}" type="slidenum">
              <a:rPr lang="en-GB" smtClean="0"/>
              <a:t>‹#›</a:t>
            </a:fld>
            <a:endParaRPr lang="en-GB"/>
          </a:p>
        </p:txBody>
      </p:sp>
    </p:spTree>
    <p:extLst>
      <p:ext uri="{BB962C8B-B14F-4D97-AF65-F5344CB8AC3E}">
        <p14:creationId xmlns:p14="http://schemas.microsoft.com/office/powerpoint/2010/main" val="4485820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D955AD2-3A49-4A6C-8D4B-877CB263E3F8}" type="datetimeFigureOut">
              <a:rPr lang="en-GB" smtClean="0"/>
              <a:t>17/02/2020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0A7759D5-42C5-4E82-A4C4-92CA3F2410DA}" type="slidenum">
              <a:rPr lang="en-GB" smtClean="0"/>
              <a:t>‹#›</a:t>
            </a:fld>
            <a:endParaRPr lang="en-GB"/>
          </a:p>
        </p:txBody>
      </p:sp>
    </p:spTree>
    <p:extLst>
      <p:ext uri="{BB962C8B-B14F-4D97-AF65-F5344CB8AC3E}">
        <p14:creationId xmlns:p14="http://schemas.microsoft.com/office/powerpoint/2010/main" val="28088192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D955AD2-3A49-4A6C-8D4B-877CB263E3F8}" type="datetimeFigureOut">
              <a:rPr lang="en-GB" smtClean="0"/>
              <a:t>17/02/2020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0A7759D5-42C5-4E82-A4C4-92CA3F2410DA}" type="slidenum">
              <a:rPr lang="en-GB" smtClean="0"/>
              <a:t>‹#›</a:t>
            </a:fld>
            <a:endParaRPr lang="en-GB"/>
          </a:p>
        </p:txBody>
      </p:sp>
    </p:spTree>
    <p:extLst>
      <p:ext uri="{BB962C8B-B14F-4D97-AF65-F5344CB8AC3E}">
        <p14:creationId xmlns:p14="http://schemas.microsoft.com/office/powerpoint/2010/main" val="177490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a:t>Click to edit Master title style</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D955AD2-3A49-4A6C-8D4B-877CB263E3F8}" type="datetimeFigureOut">
              <a:rPr lang="en-GB" smtClean="0"/>
              <a:t>17/02/2020</a:t>
            </a:fld>
            <a:endParaRPr lang="en-GB"/>
          </a:p>
        </p:txBody>
      </p:sp>
      <p:sp>
        <p:nvSpPr>
          <p:cNvPr id="6" name="Footer Placeholder 5"/>
          <p:cNvSpPr>
            <a:spLocks noGrp="1"/>
          </p:cNvSpPr>
          <p:nvPr>
            <p:ph type="ftr" sz="quarter" idx="11"/>
          </p:nvPr>
        </p:nvSpPr>
        <p:spPr/>
        <p:txBody>
          <a:bodyPr/>
          <a:lstStyle/>
          <a:p>
            <a:endParaRPr lang="en-GB"/>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0A7759D5-42C5-4E82-A4C4-92CA3F2410DA}" type="slidenum">
              <a:rPr lang="en-GB" smtClean="0"/>
              <a:t>‹#›</a:t>
            </a:fld>
            <a:endParaRPr lang="en-GB"/>
          </a:p>
        </p:txBody>
      </p:sp>
    </p:spTree>
    <p:extLst>
      <p:ext uri="{BB962C8B-B14F-4D97-AF65-F5344CB8AC3E}">
        <p14:creationId xmlns:p14="http://schemas.microsoft.com/office/powerpoint/2010/main" val="11597215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8303740"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D955AD2-3A49-4A6C-8D4B-877CB263E3F8}" type="datetimeFigureOut">
              <a:rPr lang="en-GB" smtClean="0"/>
              <a:t>17/02/2020</a:t>
            </a:fld>
            <a:endParaRPr lang="en-GB"/>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0A7759D5-42C5-4E82-A4C4-92CA3F2410DA}" type="slidenum">
              <a:rPr lang="en-GB" smtClean="0"/>
              <a:t>‹#›</a:t>
            </a:fld>
            <a:endParaRPr lang="en-GB"/>
          </a:p>
        </p:txBody>
      </p:sp>
    </p:spTree>
    <p:extLst>
      <p:ext uri="{BB962C8B-B14F-4D97-AF65-F5344CB8AC3E}">
        <p14:creationId xmlns:p14="http://schemas.microsoft.com/office/powerpoint/2010/main" val="26471032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5D955AD2-3A49-4A6C-8D4B-877CB263E3F8}" type="datetimeFigureOut">
              <a:rPr lang="en-GB" smtClean="0"/>
              <a:t>17/02/2020</a:t>
            </a:fld>
            <a:endParaRPr lang="en-GB"/>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en-GB"/>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0A7759D5-42C5-4E82-A4C4-92CA3F2410DA}" type="slidenum">
              <a:rPr lang="en-GB" smtClean="0"/>
              <a:t>‹#›</a:t>
            </a:fld>
            <a:endParaRPr lang="en-GB"/>
          </a:p>
        </p:txBody>
      </p:sp>
    </p:spTree>
    <p:extLst>
      <p:ext uri="{BB962C8B-B14F-4D97-AF65-F5344CB8AC3E}">
        <p14:creationId xmlns:p14="http://schemas.microsoft.com/office/powerpoint/2010/main" val="232149573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540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1A9868-F473-4CE5-A040-D8E33568695D}"/>
              </a:ext>
            </a:extLst>
          </p:cNvPr>
          <p:cNvSpPr>
            <a:spLocks noGrp="1"/>
          </p:cNvSpPr>
          <p:nvPr>
            <p:ph type="ctrTitle"/>
          </p:nvPr>
        </p:nvSpPr>
        <p:spPr/>
        <p:txBody>
          <a:bodyPr/>
          <a:lstStyle/>
          <a:p>
            <a:r>
              <a:rPr lang="en-GB" dirty="0"/>
              <a:t>Grading and rating</a:t>
            </a:r>
          </a:p>
        </p:txBody>
      </p:sp>
    </p:spTree>
    <p:extLst>
      <p:ext uri="{BB962C8B-B14F-4D97-AF65-F5344CB8AC3E}">
        <p14:creationId xmlns:p14="http://schemas.microsoft.com/office/powerpoint/2010/main" val="12353484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4425B3-93FB-4A29-97BC-6AF822D81B0B}"/>
              </a:ext>
            </a:extLst>
          </p:cNvPr>
          <p:cNvSpPr>
            <a:spLocks noGrp="1"/>
          </p:cNvSpPr>
          <p:nvPr>
            <p:ph type="title"/>
          </p:nvPr>
        </p:nvSpPr>
        <p:spPr/>
        <p:txBody>
          <a:bodyPr/>
          <a:lstStyle/>
          <a:p>
            <a:r>
              <a:rPr lang="en-GB" dirty="0"/>
              <a:t>Process</a:t>
            </a:r>
          </a:p>
        </p:txBody>
      </p:sp>
      <p:sp>
        <p:nvSpPr>
          <p:cNvPr id="3" name="Content Placeholder 2">
            <a:extLst>
              <a:ext uri="{FF2B5EF4-FFF2-40B4-BE49-F238E27FC236}">
                <a16:creationId xmlns:a16="http://schemas.microsoft.com/office/drawing/2014/main" id="{270E8B4B-260C-4F24-9E9C-3B1DAA574633}"/>
              </a:ext>
            </a:extLst>
          </p:cNvPr>
          <p:cNvSpPr>
            <a:spLocks noGrp="1"/>
          </p:cNvSpPr>
          <p:nvPr>
            <p:ph idx="1"/>
          </p:nvPr>
        </p:nvSpPr>
        <p:spPr>
          <a:xfrm>
            <a:off x="1069848" y="2121407"/>
            <a:ext cx="10058400" cy="4517931"/>
          </a:xfrm>
        </p:spPr>
        <p:txBody>
          <a:bodyPr>
            <a:normAutofit/>
          </a:bodyPr>
          <a:lstStyle/>
          <a:p>
            <a:pPr marL="0" indent="0">
              <a:buNone/>
            </a:pPr>
            <a:r>
              <a:rPr lang="en-GB" dirty="0"/>
              <a:t>When submitting the results for grading and rating, the ECF database needs to know about FIDE IDs. Some of the players in this tournament did not have FIDE IDs, and so it is important that the process is as follows.</a:t>
            </a:r>
          </a:p>
          <a:p>
            <a:endParaRPr lang="en-GB" dirty="0"/>
          </a:p>
          <a:p>
            <a:pPr marL="457200" indent="-457200">
              <a:buAutoNum type="arabicPeriod"/>
            </a:pPr>
            <a:r>
              <a:rPr lang="en-GB" dirty="0"/>
              <a:t>FIDE-rating file is generated and emailed to the Rating Officer</a:t>
            </a:r>
          </a:p>
          <a:p>
            <a:pPr marL="457200" indent="-457200">
              <a:buAutoNum type="arabicPeriod"/>
            </a:pPr>
            <a:r>
              <a:rPr lang="en-GB" dirty="0"/>
              <a:t>Rating Officer processes the file, and FIDE IDs are generated for the new players</a:t>
            </a:r>
          </a:p>
          <a:p>
            <a:pPr marL="457200" indent="-457200">
              <a:buAutoNum type="arabicPeriod"/>
            </a:pPr>
            <a:r>
              <a:rPr lang="en-GB" dirty="0"/>
              <a:t>Arbiter puts the FIDE IDs back into the Swiss-Manager file</a:t>
            </a:r>
          </a:p>
          <a:p>
            <a:pPr marL="457200" indent="-457200">
              <a:buAutoNum type="arabicPeriod"/>
            </a:pPr>
            <a:r>
              <a:rPr lang="en-GB" dirty="0"/>
              <a:t>ECF-grading file is generated and emailed to the Grading Administrator</a:t>
            </a:r>
          </a:p>
          <a:p>
            <a:pPr marL="457200" indent="-457200">
              <a:buAutoNum type="arabicPeriod"/>
            </a:pPr>
            <a:endParaRPr lang="en-GB" dirty="0"/>
          </a:p>
          <a:p>
            <a:pPr marL="0" indent="0">
              <a:buNone/>
            </a:pPr>
            <a:r>
              <a:rPr lang="en-GB" dirty="0"/>
              <a:t>We will cover how to generate the files from the software, and leave the finer points of grading for another workshop!</a:t>
            </a:r>
          </a:p>
        </p:txBody>
      </p:sp>
    </p:spTree>
    <p:extLst>
      <p:ext uri="{BB962C8B-B14F-4D97-AF65-F5344CB8AC3E}">
        <p14:creationId xmlns:p14="http://schemas.microsoft.com/office/powerpoint/2010/main" val="37541062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18D0FF-0D4F-4B44-BD21-932D2C77AF49}"/>
              </a:ext>
            </a:extLst>
          </p:cNvPr>
          <p:cNvSpPr>
            <a:spLocks noGrp="1"/>
          </p:cNvSpPr>
          <p:nvPr>
            <p:ph type="title"/>
          </p:nvPr>
        </p:nvSpPr>
        <p:spPr/>
        <p:txBody>
          <a:bodyPr/>
          <a:lstStyle/>
          <a:p>
            <a:r>
              <a:rPr lang="en-GB" dirty="0"/>
              <a:t>Generating a FIDE-rating file</a:t>
            </a:r>
          </a:p>
        </p:txBody>
      </p:sp>
      <p:sp>
        <p:nvSpPr>
          <p:cNvPr id="3" name="Content Placeholder 2">
            <a:extLst>
              <a:ext uri="{FF2B5EF4-FFF2-40B4-BE49-F238E27FC236}">
                <a16:creationId xmlns:a16="http://schemas.microsoft.com/office/drawing/2014/main" id="{1F6D5E10-0204-4A49-BCEE-1513BE9B3AB0}"/>
              </a:ext>
            </a:extLst>
          </p:cNvPr>
          <p:cNvSpPr>
            <a:spLocks noGrp="1"/>
          </p:cNvSpPr>
          <p:nvPr>
            <p:ph idx="1"/>
          </p:nvPr>
        </p:nvSpPr>
        <p:spPr>
          <a:xfrm>
            <a:off x="1069848" y="2121408"/>
            <a:ext cx="5350002" cy="4050792"/>
          </a:xfrm>
        </p:spPr>
        <p:txBody>
          <a:bodyPr/>
          <a:lstStyle/>
          <a:p>
            <a:r>
              <a:rPr lang="en-GB" dirty="0"/>
              <a:t>FIDE Data Export TRF06 is still valid, but it is the 2006-specificiation rating file. It is recommended to use the new 2016-specification file, FIDE Data Export TRF16.</a:t>
            </a:r>
          </a:p>
          <a:p>
            <a:r>
              <a:rPr lang="en-GB" dirty="0"/>
              <a:t>It will warn you that not all players have a FIDE ID, but since those players are English and will have an ID created for them, we can move on.</a:t>
            </a:r>
          </a:p>
          <a:p>
            <a:r>
              <a:rPr lang="en-GB" dirty="0"/>
              <a:t>You then have the option to generate the rating file and specify the rounds you want it to be done for. There is no reason to do anything other than all rounds.</a:t>
            </a:r>
          </a:p>
        </p:txBody>
      </p:sp>
      <p:pic>
        <p:nvPicPr>
          <p:cNvPr id="4" name="Picture 3">
            <a:extLst>
              <a:ext uri="{FF2B5EF4-FFF2-40B4-BE49-F238E27FC236}">
                <a16:creationId xmlns:a16="http://schemas.microsoft.com/office/drawing/2014/main" id="{0D927442-4F9F-443D-8BF2-F8B52B82A346}"/>
              </a:ext>
            </a:extLst>
          </p:cNvPr>
          <p:cNvPicPr>
            <a:picLocks noChangeAspect="1"/>
          </p:cNvPicPr>
          <p:nvPr/>
        </p:nvPicPr>
        <p:blipFill>
          <a:blip r:embed="rId2"/>
          <a:stretch>
            <a:fillRect/>
          </a:stretch>
        </p:blipFill>
        <p:spPr>
          <a:xfrm>
            <a:off x="6419850" y="1666875"/>
            <a:ext cx="5772150" cy="5191125"/>
          </a:xfrm>
          <a:prstGeom prst="rect">
            <a:avLst/>
          </a:prstGeom>
        </p:spPr>
      </p:pic>
    </p:spTree>
    <p:extLst>
      <p:ext uri="{BB962C8B-B14F-4D97-AF65-F5344CB8AC3E}">
        <p14:creationId xmlns:p14="http://schemas.microsoft.com/office/powerpoint/2010/main" val="11263020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731AAD7-7ABC-4D69-83D0-37B1269C4F7E}"/>
              </a:ext>
            </a:extLst>
          </p:cNvPr>
          <p:cNvPicPr>
            <a:picLocks noChangeAspect="1"/>
          </p:cNvPicPr>
          <p:nvPr/>
        </p:nvPicPr>
        <p:blipFill>
          <a:blip r:embed="rId2"/>
          <a:stretch>
            <a:fillRect/>
          </a:stretch>
        </p:blipFill>
        <p:spPr>
          <a:xfrm>
            <a:off x="38100" y="881062"/>
            <a:ext cx="12115800" cy="5095875"/>
          </a:xfrm>
          <a:prstGeom prst="rect">
            <a:avLst/>
          </a:prstGeom>
        </p:spPr>
      </p:pic>
    </p:spTree>
    <p:extLst>
      <p:ext uri="{BB962C8B-B14F-4D97-AF65-F5344CB8AC3E}">
        <p14:creationId xmlns:p14="http://schemas.microsoft.com/office/powerpoint/2010/main" val="30461156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B53AD6-CFFC-47FD-94AC-BC6037CCBC3A}"/>
              </a:ext>
            </a:extLst>
          </p:cNvPr>
          <p:cNvSpPr>
            <a:spLocks noGrp="1"/>
          </p:cNvSpPr>
          <p:nvPr>
            <p:ph type="title"/>
          </p:nvPr>
        </p:nvSpPr>
        <p:spPr/>
        <p:txBody>
          <a:bodyPr/>
          <a:lstStyle/>
          <a:p>
            <a:r>
              <a:rPr lang="en-GB" dirty="0"/>
              <a:t>Rating file generated!</a:t>
            </a:r>
          </a:p>
        </p:txBody>
      </p:sp>
      <p:sp>
        <p:nvSpPr>
          <p:cNvPr id="3" name="Content Placeholder 2">
            <a:extLst>
              <a:ext uri="{FF2B5EF4-FFF2-40B4-BE49-F238E27FC236}">
                <a16:creationId xmlns:a16="http://schemas.microsoft.com/office/drawing/2014/main" id="{DEC61F76-37BA-476D-88A6-A624C0F1C6AA}"/>
              </a:ext>
            </a:extLst>
          </p:cNvPr>
          <p:cNvSpPr>
            <a:spLocks noGrp="1"/>
          </p:cNvSpPr>
          <p:nvPr>
            <p:ph idx="1"/>
          </p:nvPr>
        </p:nvSpPr>
        <p:spPr/>
        <p:txBody>
          <a:bodyPr/>
          <a:lstStyle/>
          <a:p>
            <a:pPr marL="0" indent="0">
              <a:buNone/>
            </a:pPr>
            <a:r>
              <a:rPr lang="en-GB" dirty="0"/>
              <a:t>The file can be sent off immediately to the Rating Officer. No modifications at all need to be made.</a:t>
            </a:r>
          </a:p>
          <a:p>
            <a:pPr marL="0" indent="0">
              <a:buNone/>
            </a:pPr>
            <a:endParaRPr lang="en-GB" dirty="0"/>
          </a:p>
          <a:p>
            <a:pPr marL="0" indent="0">
              <a:buNone/>
            </a:pPr>
            <a:r>
              <a:rPr lang="en-GB" dirty="0"/>
              <a:t>Once the new FIDE IDs have come back, you can add them to the Swiss-Manager files using Input -&gt; Update Players…</a:t>
            </a:r>
          </a:p>
        </p:txBody>
      </p:sp>
    </p:spTree>
    <p:extLst>
      <p:ext uri="{BB962C8B-B14F-4D97-AF65-F5344CB8AC3E}">
        <p14:creationId xmlns:p14="http://schemas.microsoft.com/office/powerpoint/2010/main" val="41658671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18D0FF-0D4F-4B44-BD21-932D2C77AF49}"/>
              </a:ext>
            </a:extLst>
          </p:cNvPr>
          <p:cNvSpPr>
            <a:spLocks noGrp="1"/>
          </p:cNvSpPr>
          <p:nvPr>
            <p:ph type="title"/>
          </p:nvPr>
        </p:nvSpPr>
        <p:spPr/>
        <p:txBody>
          <a:bodyPr/>
          <a:lstStyle/>
          <a:p>
            <a:r>
              <a:rPr lang="en-GB" dirty="0"/>
              <a:t>Generating AN ECF-GRADING FILE</a:t>
            </a:r>
          </a:p>
        </p:txBody>
      </p:sp>
      <p:sp>
        <p:nvSpPr>
          <p:cNvPr id="3" name="Content Placeholder 2">
            <a:extLst>
              <a:ext uri="{FF2B5EF4-FFF2-40B4-BE49-F238E27FC236}">
                <a16:creationId xmlns:a16="http://schemas.microsoft.com/office/drawing/2014/main" id="{1F6D5E10-0204-4A49-BCEE-1513BE9B3AB0}"/>
              </a:ext>
            </a:extLst>
          </p:cNvPr>
          <p:cNvSpPr>
            <a:spLocks noGrp="1"/>
          </p:cNvSpPr>
          <p:nvPr>
            <p:ph idx="1"/>
          </p:nvPr>
        </p:nvSpPr>
        <p:spPr>
          <a:xfrm>
            <a:off x="1069848" y="2121408"/>
            <a:ext cx="5350002" cy="4050792"/>
          </a:xfrm>
        </p:spPr>
        <p:txBody>
          <a:bodyPr/>
          <a:lstStyle/>
          <a:p>
            <a:r>
              <a:rPr lang="en-GB" dirty="0"/>
              <a:t>Other -&gt; </a:t>
            </a:r>
            <a:r>
              <a:rPr lang="en-GB" dirty="0" err="1"/>
              <a:t>Rtg</a:t>
            </a:r>
            <a:r>
              <a:rPr lang="en-GB" dirty="0"/>
              <a:t>. Admin file ENG</a:t>
            </a:r>
          </a:p>
          <a:p>
            <a:r>
              <a:rPr lang="en-GB" dirty="0"/>
              <a:t>Again, you can choose the round limits, but we can safely select all 9 rounds</a:t>
            </a:r>
          </a:p>
        </p:txBody>
      </p:sp>
      <p:pic>
        <p:nvPicPr>
          <p:cNvPr id="5" name="Picture 4">
            <a:extLst>
              <a:ext uri="{FF2B5EF4-FFF2-40B4-BE49-F238E27FC236}">
                <a16:creationId xmlns:a16="http://schemas.microsoft.com/office/drawing/2014/main" id="{78C8BBF3-4802-4DE9-8354-E85CDF726FE1}"/>
              </a:ext>
            </a:extLst>
          </p:cNvPr>
          <p:cNvPicPr>
            <a:picLocks noChangeAspect="1"/>
          </p:cNvPicPr>
          <p:nvPr/>
        </p:nvPicPr>
        <p:blipFill>
          <a:blip r:embed="rId2"/>
          <a:stretch>
            <a:fillRect/>
          </a:stretch>
        </p:blipFill>
        <p:spPr>
          <a:xfrm>
            <a:off x="6438900" y="1647825"/>
            <a:ext cx="5753100" cy="5210175"/>
          </a:xfrm>
          <a:prstGeom prst="rect">
            <a:avLst/>
          </a:prstGeom>
        </p:spPr>
      </p:pic>
    </p:spTree>
    <p:extLst>
      <p:ext uri="{BB962C8B-B14F-4D97-AF65-F5344CB8AC3E}">
        <p14:creationId xmlns:p14="http://schemas.microsoft.com/office/powerpoint/2010/main" val="18590630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D611F7E-38F4-4370-B515-7F6641C0D820}"/>
              </a:ext>
            </a:extLst>
          </p:cNvPr>
          <p:cNvPicPr>
            <a:picLocks noChangeAspect="1"/>
          </p:cNvPicPr>
          <p:nvPr/>
        </p:nvPicPr>
        <p:blipFill>
          <a:blip r:embed="rId2"/>
          <a:stretch>
            <a:fillRect/>
          </a:stretch>
        </p:blipFill>
        <p:spPr>
          <a:xfrm>
            <a:off x="2219325" y="357187"/>
            <a:ext cx="7753350" cy="6143625"/>
          </a:xfrm>
          <a:prstGeom prst="rect">
            <a:avLst/>
          </a:prstGeom>
        </p:spPr>
      </p:pic>
    </p:spTree>
    <p:extLst>
      <p:ext uri="{BB962C8B-B14F-4D97-AF65-F5344CB8AC3E}">
        <p14:creationId xmlns:p14="http://schemas.microsoft.com/office/powerpoint/2010/main" val="20897118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B53AD6-CFFC-47FD-94AC-BC6037CCBC3A}"/>
              </a:ext>
            </a:extLst>
          </p:cNvPr>
          <p:cNvSpPr>
            <a:spLocks noGrp="1"/>
          </p:cNvSpPr>
          <p:nvPr>
            <p:ph type="title"/>
          </p:nvPr>
        </p:nvSpPr>
        <p:spPr/>
        <p:txBody>
          <a:bodyPr/>
          <a:lstStyle/>
          <a:p>
            <a:r>
              <a:rPr lang="en-GB" dirty="0"/>
              <a:t>GRADING FILE GENERATED!</a:t>
            </a:r>
          </a:p>
        </p:txBody>
      </p:sp>
      <p:sp>
        <p:nvSpPr>
          <p:cNvPr id="3" name="Content Placeholder 2">
            <a:extLst>
              <a:ext uri="{FF2B5EF4-FFF2-40B4-BE49-F238E27FC236}">
                <a16:creationId xmlns:a16="http://schemas.microsoft.com/office/drawing/2014/main" id="{DEC61F76-37BA-476D-88A6-A624C0F1C6AA}"/>
              </a:ext>
            </a:extLst>
          </p:cNvPr>
          <p:cNvSpPr>
            <a:spLocks noGrp="1"/>
          </p:cNvSpPr>
          <p:nvPr>
            <p:ph idx="1"/>
          </p:nvPr>
        </p:nvSpPr>
        <p:spPr/>
        <p:txBody>
          <a:bodyPr/>
          <a:lstStyle/>
          <a:p>
            <a:pPr marL="0" indent="0">
              <a:buNone/>
            </a:pPr>
            <a:r>
              <a:rPr lang="en-GB" dirty="0"/>
              <a:t>Alas, several things need to be changed in order for this to pass the Checker. This is due to the requirements for ECF-grading being more onerous in terms of data collection than FIDE-rating.</a:t>
            </a:r>
          </a:p>
          <a:p>
            <a:r>
              <a:rPr lang="en-GB" dirty="0"/>
              <a:t>The data in the header needs substantial attention; the Event Code, Results Officer and Treasurer information all need updating. The time control is correct by accident, you will need to change this if you are running a Rapid tournament to make sure that it is not graded as Standard!</a:t>
            </a:r>
          </a:p>
          <a:p>
            <a:r>
              <a:rPr lang="en-GB" dirty="0" err="1"/>
              <a:t>ECFCode</a:t>
            </a:r>
            <a:r>
              <a:rPr lang="en-GB" dirty="0"/>
              <a:t>=0 in several places, the 0s need to be removed, and #</a:t>
            </a:r>
            <a:r>
              <a:rPr lang="en-GB" dirty="0" err="1"/>
              <a:t>ClubCode</a:t>
            </a:r>
            <a:r>
              <a:rPr lang="en-GB" dirty="0"/>
              <a:t> fields need to be added along with the relevant </a:t>
            </a:r>
            <a:r>
              <a:rPr lang="en-GB" dirty="0" err="1"/>
              <a:t>clubcodes</a:t>
            </a:r>
            <a:r>
              <a:rPr lang="en-GB" dirty="0"/>
              <a:t>. For domestic tournaments, there will be relatively few of these cases; but for international tournaments where so many players are new, this will be a bit </a:t>
            </a:r>
            <a:r>
              <a:rPr lang="en-GB"/>
              <a:t>more work</a:t>
            </a:r>
            <a:r>
              <a:rPr lang="en-GB" dirty="0"/>
              <a:t>.</a:t>
            </a:r>
          </a:p>
        </p:txBody>
      </p:sp>
    </p:spTree>
    <p:extLst>
      <p:ext uri="{BB962C8B-B14F-4D97-AF65-F5344CB8AC3E}">
        <p14:creationId xmlns:p14="http://schemas.microsoft.com/office/powerpoint/2010/main" val="108378140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ood Type">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docProps/app.xml><?xml version="1.0" encoding="utf-8"?>
<Properties xmlns="http://schemas.openxmlformats.org/officeDocument/2006/extended-properties" xmlns:vt="http://schemas.openxmlformats.org/officeDocument/2006/docPropsVTypes">
  <Template>TM03090434[[fn=Wood Type]]</Template>
  <TotalTime>13</TotalTime>
  <Words>448</Words>
  <Application>Microsoft Office PowerPoint</Application>
  <PresentationFormat>Widescreen</PresentationFormat>
  <Paragraphs>25</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Rockwell</vt:lpstr>
      <vt:lpstr>Rockwell Condensed</vt:lpstr>
      <vt:lpstr>Wingdings</vt:lpstr>
      <vt:lpstr>Wood Type</vt:lpstr>
      <vt:lpstr>Grading and rating</vt:lpstr>
      <vt:lpstr>Process</vt:lpstr>
      <vt:lpstr>Generating a FIDE-rating file</vt:lpstr>
      <vt:lpstr>PowerPoint Presentation</vt:lpstr>
      <vt:lpstr>Rating file generated!</vt:lpstr>
      <vt:lpstr>Generating AN ECF-GRADING FILE</vt:lpstr>
      <vt:lpstr>PowerPoint Presentation</vt:lpstr>
      <vt:lpstr>GRADING FILE GENERATED!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Grading and rating</dc:title>
  <dc:creator>Alex Holowczak</dc:creator>
  <cp:lastModifiedBy>Alex Holowczak</cp:lastModifiedBy>
  <cp:revision>10</cp:revision>
  <dcterms:created xsi:type="dcterms:W3CDTF">2020-02-17T20:35:36Z</dcterms:created>
  <dcterms:modified xsi:type="dcterms:W3CDTF">2020-02-17T20:48:43Z</dcterms:modified>
</cp:coreProperties>
</file>